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0" r:id="rId2"/>
    <p:sldId id="260" r:id="rId3"/>
    <p:sldId id="273" r:id="rId4"/>
    <p:sldId id="264" r:id="rId5"/>
    <p:sldId id="265" r:id="rId6"/>
    <p:sldId id="399" r:id="rId7"/>
    <p:sldId id="385" r:id="rId8"/>
    <p:sldId id="269" r:id="rId9"/>
    <p:sldId id="258" r:id="rId10"/>
    <p:sldId id="263" r:id="rId11"/>
    <p:sldId id="261" r:id="rId12"/>
    <p:sldId id="272" r:id="rId13"/>
    <p:sldId id="262" r:id="rId14"/>
    <p:sldId id="401" r:id="rId15"/>
    <p:sldId id="271" r:id="rId16"/>
    <p:sldId id="400"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81" d="100"/>
          <a:sy n="81" d="100"/>
        </p:scale>
        <p:origin x="1450"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AD0C2-CEC9-437D-A7A5-5243EE441A15}" type="datetimeFigureOut">
              <a:rPr lang="en-US" smtClean="0"/>
              <a:t>12/13/2018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D81C6-E602-4594-BDAF-A65D8738C1F8}" type="slidenum">
              <a:rPr lang="en-US" smtClean="0"/>
              <a:t>‹#›</a:t>
            </a:fld>
            <a:endParaRPr lang="en-US"/>
          </a:p>
        </p:txBody>
      </p:sp>
    </p:spTree>
    <p:extLst>
      <p:ext uri="{BB962C8B-B14F-4D97-AF65-F5344CB8AC3E}">
        <p14:creationId xmlns:p14="http://schemas.microsoft.com/office/powerpoint/2010/main" val="61667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79A9A55-241D-1248-804D-FB888958CFFE}" type="slidenum">
              <a:rPr lang="en-US" smtClean="0"/>
              <a:t>1</a:t>
            </a:fld>
            <a:endParaRPr lang="en-US" dirty="0"/>
          </a:p>
        </p:txBody>
      </p:sp>
    </p:spTree>
    <p:extLst>
      <p:ext uri="{BB962C8B-B14F-4D97-AF65-F5344CB8AC3E}">
        <p14:creationId xmlns:p14="http://schemas.microsoft.com/office/powerpoint/2010/main" val="340696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Global FM’s “Global Facilities Management Market Sizing Study, 2016.” According to the</a:t>
            </a:r>
            <a:r>
              <a:rPr lang="en-US" baseline="0" dirty="0"/>
              <a:t> study, various regions reflect differences in development, sophistication, in-house vs. outsourcing ratio, and overall stage of FM implementation.</a:t>
            </a:r>
          </a:p>
          <a:p>
            <a:endParaRPr lang="en-US" baseline="0" dirty="0"/>
          </a:p>
          <a:p>
            <a:r>
              <a:rPr lang="en-US" baseline="0" dirty="0"/>
              <a:t>The evolution described in the final point was not universal — it was only in certain markets. Now, developing markets appear to be more quickly picking up best practices from the more developed regions.</a:t>
            </a:r>
            <a:endParaRPr lang="en-US" dirty="0"/>
          </a:p>
        </p:txBody>
      </p:sp>
      <p:sp>
        <p:nvSpPr>
          <p:cNvPr id="4" name="Slide Number Placeholder 3"/>
          <p:cNvSpPr>
            <a:spLocks noGrp="1"/>
          </p:cNvSpPr>
          <p:nvPr>
            <p:ph type="sldNum" sz="quarter" idx="10"/>
          </p:nvPr>
        </p:nvSpPr>
        <p:spPr/>
        <p:txBody>
          <a:bodyPr/>
          <a:lstStyle/>
          <a:p>
            <a:fld id="{179A9A55-241D-1248-804D-FB888958CFFE}" type="slidenum">
              <a:rPr lang="en-US" smtClean="0"/>
              <a:t>3</a:t>
            </a:fld>
            <a:endParaRPr lang="en-US"/>
          </a:p>
        </p:txBody>
      </p:sp>
    </p:spTree>
    <p:extLst>
      <p:ext uri="{BB962C8B-B14F-4D97-AF65-F5344CB8AC3E}">
        <p14:creationId xmlns:p14="http://schemas.microsoft.com/office/powerpoint/2010/main" val="144416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key advantages of unification:</a:t>
            </a:r>
          </a:p>
          <a:p>
            <a:endParaRPr lang="en-US" dirty="0"/>
          </a:p>
          <a:p>
            <a:r>
              <a:rPr lang="en-US" dirty="0"/>
              <a:t>1) Data Use and Comparison – Right now, building sensors are gathering an incredible amount of data that are simply not useable because there are no standards that allow useful interpretation of the data. A unified FM industry means better utilization of available information, as well as global benchmarking that empowers best practices.</a:t>
            </a:r>
          </a:p>
          <a:p>
            <a:endParaRPr lang="en-US" dirty="0"/>
          </a:p>
          <a:p>
            <a:r>
              <a:rPr lang="en-US" dirty="0"/>
              <a:t>2) Workforce Stability – Finding new FM talent to fill vacancies created by organizational expansion or employee turnover is currently a challenge because there is no single understanding of what an FM ought to be able to do. For hiring managers, a unified FM industry increases the number of qualified applicants because anyone working in the FM field will have a similar skillset.</a:t>
            </a:r>
          </a:p>
          <a:p>
            <a:endParaRPr lang="en-US" dirty="0"/>
          </a:p>
          <a:p>
            <a:r>
              <a:rPr lang="en-US" dirty="0"/>
              <a:t>3) Career Mobility – The corollary to the ability to hire from a larger talent pool is that individual FM professionals will learn skills that are applicable at almost any facility, creating professional mobility. This is a marked improvement from the current realities where isolated and insular protocols used at one company may not translate to useful skills elsewhere, effectively trapping FMs in their current positions.</a:t>
            </a:r>
          </a:p>
          <a:p>
            <a:endParaRPr lang="en-US" dirty="0"/>
          </a:p>
          <a:p>
            <a:r>
              <a:rPr lang="en-US" dirty="0"/>
              <a:t>4) Increased Industry Profile – While the FM industry has begun to get a sense of itself, the outside world remains relatively unaware of the dynamic profession. Industry unification allows FM professionals to effectively march to the same drum, building awareness of their value and role with key influencers across industries and around the world.</a:t>
            </a:r>
          </a:p>
          <a:p>
            <a:endParaRPr lang="en-US" dirty="0"/>
          </a:p>
          <a:p>
            <a:r>
              <a:rPr lang="en-US" dirty="0"/>
              <a:t>5) Empowers Integration – Most aspects of the built environment – construction, real estate, design, etc. – have developed global and regional standards in the hundreds of years they have operated, the FM industry as it currently exists is relatively new to the scene. The lack of FM unity has hobbled the FM industry’s ability to join the bigger built environment conversation. Unity makes it easier to take that critical seat at the built environment table.</a:t>
            </a:r>
          </a:p>
          <a:p>
            <a:endParaRPr lang="en-US" dirty="0"/>
          </a:p>
          <a:p>
            <a:r>
              <a:rPr lang="en-US" dirty="0"/>
              <a:t>Five key advantages of integration:</a:t>
            </a:r>
          </a:p>
          <a:p>
            <a:r>
              <a:rPr lang="en-US" dirty="0"/>
              <a:t> </a:t>
            </a:r>
          </a:p>
          <a:p>
            <a:r>
              <a:rPr lang="en-US" dirty="0"/>
              <a:t>1) Building systems constructed so they'll actually work – Much attention is paid to smart buildings, green technology and innovative designs. Less attention is currently given to making sure smart buildings operate correctly, green technology is actually working and innovative designs are useable. As a result, the built environment is not used as effectively or efficiently as possible. By including FM input from the very beginning, the chances of implementing building systems that will actually work increases dramatically, leading to lower costs, higher productivity and better overall results.</a:t>
            </a:r>
          </a:p>
          <a:p>
            <a:r>
              <a:rPr lang="en-US" dirty="0"/>
              <a:t> </a:t>
            </a:r>
          </a:p>
          <a:p>
            <a:r>
              <a:rPr lang="en-US" dirty="0"/>
              <a:t>2) Full life-cycle cost planning – Without needing to consider operation costs, many buildings suffer the results of systems that are cheap to acquire but expensive to operate. Fully 85% of the lifetime cost of a building occurs after construction, yet there is often a disconnect between the design and construction of the buildings and the long-term operation of that building. By integrating FM into the conversation earlier, the full life costs of buildings and their systems can be considered, increasing efficiency and saving money.</a:t>
            </a:r>
          </a:p>
          <a:p>
            <a:r>
              <a:rPr lang="en-US" dirty="0"/>
              <a:t> </a:t>
            </a:r>
          </a:p>
          <a:p>
            <a:r>
              <a:rPr lang="en-US" dirty="0"/>
              <a:t>3) Seamless transition from construction to operation – It is common for the design/construction team and the FM teams to operate separately. When this happens, there is a period of hand-off where the responsibility for a completed facility is transferred from the former to the latter. In these circumstances, when problems arise, there is frequently a well-choreographed balled of finger-pointing with no clear line of accountability. Each “team” blames the other for problems. An integrated approach creates a chain of accountability, but more importantly it reduces the challenges of the transition from construction to operation. </a:t>
            </a:r>
          </a:p>
          <a:p>
            <a:r>
              <a:rPr lang="en-US" dirty="0"/>
              <a:t> </a:t>
            </a:r>
          </a:p>
          <a:p>
            <a:r>
              <a:rPr lang="en-US" dirty="0"/>
              <a:t>4) Recognition of FM value – As a relatively new field, FM doesn’t currently enjoy the prestige of more traditional built environment fields, yet the value FM offers touches a huge variety of very topical social issues from sustainability to workplace health and safety to productivity. FM integration demonstrates this value and increases the likelihood that the general public and young people will recognize the incredible career opportunities FM provides.</a:t>
            </a:r>
          </a:p>
          <a:p>
            <a:r>
              <a:rPr lang="en-US" dirty="0"/>
              <a:t> </a:t>
            </a:r>
          </a:p>
          <a:p>
            <a:r>
              <a:rPr lang="en-US" dirty="0"/>
              <a:t>5) Smart innovation – Innovation within the built environment fields is progressing at a breakneck pace, although currently much of that innovation is hindered by silos. Design and construction innovations are often disconnected from FM innovations, resulting in challenges to fully realizing the benefits. Building design and construction innovations can be more effective if they consider operating requirements and vice versa.</a:t>
            </a:r>
          </a:p>
          <a:p>
            <a:endParaRPr lang="en-US" dirty="0"/>
          </a:p>
          <a:p>
            <a:r>
              <a:rPr lang="en-US" dirty="0"/>
              <a:t>FM</a:t>
            </a:r>
            <a:r>
              <a:rPr lang="en-US" baseline="0" dirty="0"/>
              <a:t> as a career choice:</a:t>
            </a:r>
          </a:p>
          <a:p>
            <a:r>
              <a:rPr lang="en-US" baseline="0" dirty="0"/>
              <a:t>Unification and integration elevate FM in the public mind, making it more likely that top talent will choose a career in FM.</a:t>
            </a:r>
            <a:endParaRPr lang="en-US" dirty="0"/>
          </a:p>
        </p:txBody>
      </p:sp>
      <p:sp>
        <p:nvSpPr>
          <p:cNvPr id="4" name="Slide Number Placeholder 3"/>
          <p:cNvSpPr>
            <a:spLocks noGrp="1"/>
          </p:cNvSpPr>
          <p:nvPr>
            <p:ph type="sldNum" sz="quarter" idx="10"/>
          </p:nvPr>
        </p:nvSpPr>
        <p:spPr/>
        <p:txBody>
          <a:bodyPr/>
          <a:lstStyle/>
          <a:p>
            <a:fld id="{179A9A55-241D-1248-804D-FB888958CFFE}" type="slidenum">
              <a:rPr lang="en-US" smtClean="0"/>
              <a:t>6</a:t>
            </a:fld>
            <a:endParaRPr lang="en-US"/>
          </a:p>
        </p:txBody>
      </p:sp>
    </p:spTree>
    <p:extLst>
      <p:ext uri="{BB962C8B-B14F-4D97-AF65-F5344CB8AC3E}">
        <p14:creationId xmlns:p14="http://schemas.microsoft.com/office/powerpoint/2010/main" val="387507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234">
              <a:defRPr/>
            </a:pPr>
            <a:r>
              <a:rPr lang="en-US" dirty="0"/>
              <a:t>Here’s your opportunity to “sell” the solutions. What</a:t>
            </a:r>
            <a:r>
              <a:rPr lang="en-US" baseline="0" dirty="0"/>
              <a:t>  you’re really doing is providing evidence that the case study is representative of the entire group. We talked about Melissa Hopkins and Washington University Med School, but similar results are occurring much more broadly.</a:t>
            </a:r>
            <a:endParaRPr lang="en-US" dirty="0"/>
          </a:p>
          <a:p>
            <a:endParaRPr lang="en-US" dirty="0"/>
          </a:p>
        </p:txBody>
      </p:sp>
      <p:sp>
        <p:nvSpPr>
          <p:cNvPr id="4" name="Slide Number Placeholder 3"/>
          <p:cNvSpPr>
            <a:spLocks noGrp="1"/>
          </p:cNvSpPr>
          <p:nvPr>
            <p:ph type="sldNum" sz="quarter" idx="10"/>
          </p:nvPr>
        </p:nvSpPr>
        <p:spPr/>
        <p:txBody>
          <a:bodyPr/>
          <a:lstStyle/>
          <a:p>
            <a:fld id="{179A9A55-241D-1248-804D-FB888958CFFE}" type="slidenum">
              <a:rPr lang="en-US" smtClean="0"/>
              <a:t>7</a:t>
            </a:fld>
            <a:endParaRPr lang="en-US"/>
          </a:p>
        </p:txBody>
      </p:sp>
    </p:spTree>
    <p:extLst>
      <p:ext uri="{BB962C8B-B14F-4D97-AF65-F5344CB8AC3E}">
        <p14:creationId xmlns:p14="http://schemas.microsoft.com/office/powerpoint/2010/main" val="81053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latin typeface="Helvetica" pitchFamily="34" charset="0"/>
              </a:rPr>
              <a:t>Management salary levels are calculated at 2015 salary levels based on a projected cost of living increase data from the Social Security and Telecommunications industry cost of living and wage increases of 3% a year from 2011 to 2015</a:t>
            </a:r>
          </a:p>
          <a:p>
            <a:endParaRPr lang="en-US" dirty="0"/>
          </a:p>
        </p:txBody>
      </p:sp>
      <p:sp>
        <p:nvSpPr>
          <p:cNvPr id="4" name="Slide Number Placeholder 3"/>
          <p:cNvSpPr>
            <a:spLocks noGrp="1"/>
          </p:cNvSpPr>
          <p:nvPr>
            <p:ph type="sldNum" sz="quarter" idx="10"/>
          </p:nvPr>
        </p:nvSpPr>
        <p:spPr/>
        <p:txBody>
          <a:bodyPr/>
          <a:lstStyle/>
          <a:p>
            <a:pPr>
              <a:defRPr/>
            </a:pPr>
            <a:fld id="{0E35E49B-9E4B-4C9F-9226-EE4DB010B465}" type="slidenum">
              <a:rPr lang="en-US" smtClean="0"/>
              <a:pPr>
                <a:defRPr/>
              </a:pPr>
              <a:t>11</a:t>
            </a:fld>
            <a:endParaRPr lang="en-US"/>
          </a:p>
        </p:txBody>
      </p:sp>
    </p:spTree>
    <p:extLst>
      <p:ext uri="{BB962C8B-B14F-4D97-AF65-F5344CB8AC3E}">
        <p14:creationId xmlns:p14="http://schemas.microsoft.com/office/powerpoint/2010/main" val="136516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FDBEC5-0E05-48D2-8ECC-1A282FE7B6A3}"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22788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DBEC5-0E05-48D2-8ECC-1A282FE7B6A3}"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26939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DBEC5-0E05-48D2-8ECC-1A282FE7B6A3}"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275099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p:cNvSpPr>
            <a:spLocks noGrp="1"/>
          </p:cNvSpPr>
          <p:nvPr>
            <p:ph type="title"/>
          </p:nvPr>
        </p:nvSpPr>
        <p:spPr>
          <a:xfrm>
            <a:off x="3200400" y="1371600"/>
            <a:ext cx="5791200" cy="1143000"/>
          </a:xfrm>
          <a:prstGeom prst="rect">
            <a:avLst/>
          </a:prstGeom>
        </p:spPr>
        <p:txBody>
          <a:bodyPr/>
          <a:lstStyle>
            <a:lvl1pPr algn="l">
              <a:defRPr sz="4000" b="1">
                <a:latin typeface="Gotham"/>
              </a:defRPr>
            </a:lvl1pPr>
          </a:lstStyle>
          <a:p>
            <a:r>
              <a:rPr lang="en-US" dirty="0"/>
              <a:t>Click to edit Master title style</a:t>
            </a:r>
          </a:p>
        </p:txBody>
      </p:sp>
      <p:sp>
        <p:nvSpPr>
          <p:cNvPr id="3" name="Content Placeholder 2"/>
          <p:cNvSpPr>
            <a:spLocks noGrp="1"/>
          </p:cNvSpPr>
          <p:nvPr>
            <p:ph idx="1"/>
          </p:nvPr>
        </p:nvSpPr>
        <p:spPr>
          <a:xfrm>
            <a:off x="3200400" y="2590800"/>
            <a:ext cx="5791200" cy="4068763"/>
          </a:xfrm>
          <a:prstGeom prst="rect">
            <a:avLst/>
          </a:prstGeom>
        </p:spPr>
        <p:txBody>
          <a:bodyPr/>
          <a:lstStyle>
            <a:lvl1pPr>
              <a:buClr>
                <a:srgbClr val="00833C"/>
              </a:buClr>
              <a:buFont typeface="Arial" pitchFamily="34" charset="0"/>
              <a:buChar char="•"/>
              <a:defRPr sz="2800" i="0" baseline="0">
                <a:latin typeface="Helvetica" pitchFamily="34" charset="0"/>
              </a:defRPr>
            </a:lvl1pPr>
            <a:lvl2pPr>
              <a:buClr>
                <a:srgbClr val="00833C"/>
              </a:buClr>
              <a:buFont typeface="Arial" pitchFamily="34" charset="0"/>
              <a:buNone/>
              <a:defRPr/>
            </a:lvl2pPr>
            <a:lvl3pPr>
              <a:buClr>
                <a:srgbClr val="00833C"/>
              </a:buClr>
              <a:buFont typeface="Arial" pitchFamily="34" charset="0"/>
              <a:buChar char="•"/>
              <a:defRPr/>
            </a:lvl3pPr>
            <a:lvl4pPr>
              <a:buClr>
                <a:srgbClr val="00833C"/>
              </a:buClr>
              <a:buFont typeface="Arial" pitchFamily="34" charset="0"/>
              <a:buChar char="•"/>
              <a:defRPr/>
            </a:lvl4pPr>
            <a:lvl5pPr>
              <a:buClr>
                <a:srgbClr val="00833C"/>
              </a:buClr>
              <a:buFont typeface="Arial" pitchFamily="34" charset="0"/>
              <a:buChar char="•"/>
              <a:defRPr/>
            </a:lvl5pPr>
          </a:lstStyle>
          <a:p>
            <a:pPr lvl="0"/>
            <a:r>
              <a:rPr lang="en-US" dirty="0"/>
              <a:t>Click to edit Master text</a:t>
            </a:r>
          </a:p>
          <a:p>
            <a:pPr lvl="0"/>
            <a:endParaRPr lang="en-US" dirty="0"/>
          </a:p>
          <a:p>
            <a:pPr lvl="0"/>
            <a:r>
              <a:rPr lang="en-US" dirty="0"/>
              <a:t>Click to add text </a:t>
            </a:r>
          </a:p>
          <a:p>
            <a:pPr lvl="0"/>
            <a:endParaRPr lang="en-US" dirty="0"/>
          </a:p>
          <a:p>
            <a:pPr lvl="0"/>
            <a:r>
              <a:rPr lang="en-US" dirty="0"/>
              <a:t>Click to add text </a:t>
            </a:r>
          </a:p>
        </p:txBody>
      </p:sp>
      <p:pic>
        <p:nvPicPr>
          <p:cNvPr id="7" name="Picture 6" descr="ppt_formal.jpg"/>
          <p:cNvPicPr>
            <a:picLocks noChangeAspect="1"/>
          </p:cNvPicPr>
          <p:nvPr userDrawn="1"/>
        </p:nvPicPr>
        <p:blipFill>
          <a:blip r:embed="rId2" cstate="print"/>
          <a:srcRect r="850"/>
          <a:stretch>
            <a:fillRect/>
          </a:stretch>
        </p:blipFill>
        <p:spPr>
          <a:xfrm>
            <a:off x="-45" y="-1"/>
            <a:ext cx="9144045" cy="1266071"/>
          </a:xfrm>
          <a:prstGeom prst="rect">
            <a:avLst/>
          </a:prstGeom>
        </p:spPr>
      </p:pic>
      <p:sp>
        <p:nvSpPr>
          <p:cNvPr id="5" name="Picture Placeholder 5"/>
          <p:cNvSpPr>
            <a:spLocks noGrp="1"/>
          </p:cNvSpPr>
          <p:nvPr>
            <p:ph type="pic" sz="quarter" idx="10"/>
          </p:nvPr>
        </p:nvSpPr>
        <p:spPr>
          <a:xfrm>
            <a:off x="0" y="1256210"/>
            <a:ext cx="3048000" cy="5601789"/>
          </a:xfrm>
          <a:prstGeom prst="rect">
            <a:avLst/>
          </a:prstGeom>
        </p:spPr>
        <p:txBody>
          <a:bodyPr/>
          <a:lstStyle/>
          <a:p>
            <a:endParaRPr lang="en-US" dirty="0"/>
          </a:p>
        </p:txBody>
      </p:sp>
      <p:sp>
        <p:nvSpPr>
          <p:cNvPr id="8" name="Text Placeholder 14"/>
          <p:cNvSpPr>
            <a:spLocks noGrp="1"/>
          </p:cNvSpPr>
          <p:nvPr>
            <p:ph type="body" sz="quarter" idx="11" hasCustomPrompt="1"/>
          </p:nvPr>
        </p:nvSpPr>
        <p:spPr>
          <a:xfrm>
            <a:off x="4495800" y="431442"/>
            <a:ext cx="4114800" cy="609600"/>
          </a:xfrm>
          <a:prstGeom prst="rect">
            <a:avLst/>
          </a:prstGeom>
        </p:spPr>
        <p:txBody>
          <a:bodyPr/>
          <a:lstStyle>
            <a:lvl1pPr>
              <a:buNone/>
              <a:defRPr baseline="0">
                <a:solidFill>
                  <a:schemeClr val="bg1"/>
                </a:solidFill>
                <a:latin typeface="Gotham"/>
              </a:defRPr>
            </a:lvl1pPr>
          </a:lstStyle>
          <a:p>
            <a:pPr lvl="0"/>
            <a:r>
              <a:rPr lang="en-US" dirty="0"/>
              <a:t>Click to edit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DBEC5-0E05-48D2-8ECC-1A282FE7B6A3}"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122699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DBEC5-0E05-48D2-8ECC-1A282FE7B6A3}"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68110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FDBEC5-0E05-48D2-8ECC-1A282FE7B6A3}"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336808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FDBEC5-0E05-48D2-8ECC-1A282FE7B6A3}"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232436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FDBEC5-0E05-48D2-8ECC-1A282FE7B6A3}"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189875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DBEC5-0E05-48D2-8ECC-1A282FE7B6A3}"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401937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DBEC5-0E05-48D2-8ECC-1A282FE7B6A3}"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386567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DBEC5-0E05-48D2-8ECC-1A282FE7B6A3}"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F97E7-9509-43CA-9B5D-A476A24D9BC6}" type="slidenum">
              <a:rPr lang="en-US" smtClean="0"/>
              <a:t>‹#›</a:t>
            </a:fld>
            <a:endParaRPr lang="en-US"/>
          </a:p>
        </p:txBody>
      </p:sp>
    </p:spTree>
    <p:extLst>
      <p:ext uri="{BB962C8B-B14F-4D97-AF65-F5344CB8AC3E}">
        <p14:creationId xmlns:p14="http://schemas.microsoft.com/office/powerpoint/2010/main" val="199120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DBEC5-0E05-48D2-8ECC-1A282FE7B6A3}" type="datetimeFigureOut">
              <a:rPr lang="en-US" smtClean="0"/>
              <a:t>12/13/2018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F97E7-9509-43CA-9B5D-A476A24D9BC6}" type="slidenum">
              <a:rPr lang="en-US" smtClean="0"/>
              <a:t>‹#›</a:t>
            </a:fld>
            <a:endParaRPr lang="en-US"/>
          </a:p>
        </p:txBody>
      </p:sp>
    </p:spTree>
    <p:extLst>
      <p:ext uri="{BB962C8B-B14F-4D97-AF65-F5344CB8AC3E}">
        <p14:creationId xmlns:p14="http://schemas.microsoft.com/office/powerpoint/2010/main" val="2547746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27" y="-95646"/>
            <a:ext cx="8229600" cy="762000"/>
          </a:xfrm>
        </p:spPr>
        <p:txBody>
          <a:bodyPr/>
          <a:lstStyle/>
          <a:p>
            <a:r>
              <a:rPr lang="en-US" sz="2800" dirty="0"/>
              <a:t> </a:t>
            </a:r>
            <a:endParaRPr lang="en-US" sz="2400" dirty="0"/>
          </a:p>
        </p:txBody>
      </p:sp>
      <p:sp>
        <p:nvSpPr>
          <p:cNvPr id="3" name="Slide Number Placeholder 2">
            <a:extLst>
              <a:ext uri="{FF2B5EF4-FFF2-40B4-BE49-F238E27FC236}">
                <a16:creationId xmlns:a16="http://schemas.microsoft.com/office/drawing/2014/main" id="{5B2A3401-A1B6-4D4C-B76C-C34588AA3892}"/>
              </a:ext>
            </a:extLst>
          </p:cNvPr>
          <p:cNvSpPr>
            <a:spLocks noGrp="1"/>
          </p:cNvSpPr>
          <p:nvPr>
            <p:ph type="sldNum" sz="quarter" idx="12"/>
          </p:nvPr>
        </p:nvSpPr>
        <p:spPr/>
        <p:txBody>
          <a:bodyPr/>
          <a:lstStyle/>
          <a:p>
            <a:fld id="{84FEC1D7-624B-4D42-AA50-A6ED28D26961}" type="slidenum">
              <a:rPr lang="en-US" smtClean="0"/>
              <a:pPr/>
              <a:t>1</a:t>
            </a:fld>
            <a:endParaRPr lang="en-US" dirty="0"/>
          </a:p>
        </p:txBody>
      </p:sp>
      <p:sp>
        <p:nvSpPr>
          <p:cNvPr id="5" name="Title 1">
            <a:extLst>
              <a:ext uri="{FF2B5EF4-FFF2-40B4-BE49-F238E27FC236}">
                <a16:creationId xmlns:a16="http://schemas.microsoft.com/office/drawing/2014/main" id="{899A8C9E-5A29-4124-A89E-7DAAFC4A43E1}"/>
              </a:ext>
            </a:extLst>
          </p:cNvPr>
          <p:cNvSpPr txBox="1">
            <a:spLocks/>
          </p:cNvSpPr>
          <p:nvPr/>
        </p:nvSpPr>
        <p:spPr>
          <a:xfrm>
            <a:off x="4039784" y="5723026"/>
            <a:ext cx="37338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US" sz="1400" dirty="0"/>
              <a:t>Dec. 3, 2018</a:t>
            </a:r>
          </a:p>
        </p:txBody>
      </p:sp>
      <p:sp>
        <p:nvSpPr>
          <p:cNvPr id="7" name="Text Placeholder 4" title="Subtitle placeholder">
            <a:extLst>
              <a:ext uri="{FF2B5EF4-FFF2-40B4-BE49-F238E27FC236}">
                <a16:creationId xmlns:a16="http://schemas.microsoft.com/office/drawing/2014/main" id="{07A64F85-AFD7-4B12-A598-DDFF44D9947D}"/>
              </a:ext>
            </a:extLst>
          </p:cNvPr>
          <p:cNvSpPr txBox="1">
            <a:spLocks/>
          </p:cNvSpPr>
          <p:nvPr/>
        </p:nvSpPr>
        <p:spPr>
          <a:xfrm>
            <a:off x="5318843" y="4724400"/>
            <a:ext cx="6772156" cy="23352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John Carrillo, CFM, IFMA Fellow</a:t>
            </a:r>
          </a:p>
          <a:p>
            <a:pPr marL="0" indent="0">
              <a:buNone/>
            </a:pPr>
            <a:r>
              <a:rPr lang="en-US" sz="1400" dirty="0"/>
              <a:t>Director: Planning, Design &amp; Construction</a:t>
            </a:r>
          </a:p>
          <a:p>
            <a:pPr marL="0" indent="0">
              <a:buNone/>
            </a:pPr>
            <a:r>
              <a:rPr lang="en-US" sz="1400" dirty="0"/>
              <a:t>AT&amp;T West Region</a:t>
            </a:r>
          </a:p>
          <a:p>
            <a:pPr marL="0" indent="0">
              <a:buNone/>
            </a:pPr>
            <a:r>
              <a:rPr lang="en-US" sz="1400" dirty="0"/>
              <a:t>1</a:t>
            </a:r>
            <a:r>
              <a:rPr lang="en-US" sz="1400" baseline="30000" dirty="0"/>
              <a:t>st</a:t>
            </a:r>
            <a:r>
              <a:rPr lang="en-US" sz="1400" dirty="0"/>
              <a:t> Vice Chair – IFMA Global Board</a:t>
            </a:r>
          </a:p>
          <a:p>
            <a:pPr marL="0" indent="0">
              <a:buNone/>
            </a:pPr>
            <a:endParaRPr lang="en-US" sz="2800" dirty="0"/>
          </a:p>
        </p:txBody>
      </p:sp>
      <p:sp>
        <p:nvSpPr>
          <p:cNvPr id="6" name="Rectangle 5">
            <a:extLst>
              <a:ext uri="{FF2B5EF4-FFF2-40B4-BE49-F238E27FC236}">
                <a16:creationId xmlns:a16="http://schemas.microsoft.com/office/drawing/2014/main" id="{17916796-DFB6-410E-9CBD-3B3395D408DB}"/>
              </a:ext>
            </a:extLst>
          </p:cNvPr>
          <p:cNvSpPr/>
          <p:nvPr/>
        </p:nvSpPr>
        <p:spPr>
          <a:xfrm>
            <a:off x="233812" y="4587148"/>
            <a:ext cx="8676375"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7C04D5B-F7F0-4E65-9C80-C014C3EABF89}"/>
              </a:ext>
            </a:extLst>
          </p:cNvPr>
          <p:cNvPicPr>
            <a:picLocks noChangeAspect="1"/>
          </p:cNvPicPr>
          <p:nvPr/>
        </p:nvPicPr>
        <p:blipFill>
          <a:blip r:embed="rId3"/>
          <a:stretch>
            <a:fillRect/>
          </a:stretch>
        </p:blipFill>
        <p:spPr>
          <a:xfrm>
            <a:off x="362527" y="1235153"/>
            <a:ext cx="3743140" cy="2783195"/>
          </a:xfrm>
          <a:prstGeom prst="rect">
            <a:avLst/>
          </a:prstGeom>
        </p:spPr>
      </p:pic>
      <p:sp>
        <p:nvSpPr>
          <p:cNvPr id="10" name="Rectangle 9">
            <a:extLst>
              <a:ext uri="{FF2B5EF4-FFF2-40B4-BE49-F238E27FC236}">
                <a16:creationId xmlns:a16="http://schemas.microsoft.com/office/drawing/2014/main" id="{5F6A6D25-76F8-4603-B1E2-35341FFEEDAC}"/>
              </a:ext>
            </a:extLst>
          </p:cNvPr>
          <p:cNvSpPr/>
          <p:nvPr/>
        </p:nvSpPr>
        <p:spPr>
          <a:xfrm>
            <a:off x="233812" y="353860"/>
            <a:ext cx="8763000" cy="523220"/>
          </a:xfrm>
          <a:prstGeom prst="rect">
            <a:avLst/>
          </a:prstGeom>
        </p:spPr>
        <p:txBody>
          <a:bodyPr wrap="square">
            <a:spAutoFit/>
          </a:bodyPr>
          <a:lstStyle/>
          <a:p>
            <a:pPr algn="ctr"/>
            <a:r>
              <a:rPr lang="en-US" sz="2800" b="1" dirty="0">
                <a:latin typeface="Calibri" panose="020F0502020204030204" pitchFamily="34" charset="0"/>
                <a:ea typeface="Calibri" panose="020F0502020204030204" pitchFamily="34" charset="0"/>
                <a:cs typeface="Calibri" panose="020F0502020204030204" pitchFamily="34" charset="0"/>
              </a:rPr>
              <a:t>“How to map out your FM career and the Future of FM”</a:t>
            </a:r>
            <a:endParaRPr lang="en-US" sz="2800" b="1" dirty="0"/>
          </a:p>
        </p:txBody>
      </p:sp>
      <p:pic>
        <p:nvPicPr>
          <p:cNvPr id="14" name="Picture 13">
            <a:extLst>
              <a:ext uri="{FF2B5EF4-FFF2-40B4-BE49-F238E27FC236}">
                <a16:creationId xmlns:a16="http://schemas.microsoft.com/office/drawing/2014/main" id="{5DB66817-59E9-4177-9F4C-0146FF28127E}"/>
              </a:ext>
            </a:extLst>
          </p:cNvPr>
          <p:cNvPicPr>
            <a:picLocks noChangeAspect="1"/>
          </p:cNvPicPr>
          <p:nvPr/>
        </p:nvPicPr>
        <p:blipFill>
          <a:blip r:embed="rId4"/>
          <a:stretch>
            <a:fillRect/>
          </a:stretch>
        </p:blipFill>
        <p:spPr>
          <a:xfrm>
            <a:off x="1371600" y="5792295"/>
            <a:ext cx="2190750" cy="535380"/>
          </a:xfrm>
          <a:prstGeom prst="rect">
            <a:avLst/>
          </a:prstGeom>
        </p:spPr>
      </p:pic>
      <p:pic>
        <p:nvPicPr>
          <p:cNvPr id="4" name="Picture 3">
            <a:extLst>
              <a:ext uri="{FF2B5EF4-FFF2-40B4-BE49-F238E27FC236}">
                <a16:creationId xmlns:a16="http://schemas.microsoft.com/office/drawing/2014/main" id="{3B154588-50A3-4567-A9C9-C8CE1A1424A6}"/>
              </a:ext>
            </a:extLst>
          </p:cNvPr>
          <p:cNvPicPr>
            <a:picLocks noChangeAspect="1"/>
          </p:cNvPicPr>
          <p:nvPr/>
        </p:nvPicPr>
        <p:blipFill>
          <a:blip r:embed="rId5"/>
          <a:stretch>
            <a:fillRect/>
          </a:stretch>
        </p:blipFill>
        <p:spPr>
          <a:xfrm>
            <a:off x="265145" y="4626732"/>
            <a:ext cx="4576264" cy="1153490"/>
          </a:xfrm>
          <a:prstGeom prst="rect">
            <a:avLst/>
          </a:prstGeom>
        </p:spPr>
      </p:pic>
      <p:pic>
        <p:nvPicPr>
          <p:cNvPr id="11" name="Picture 10">
            <a:extLst>
              <a:ext uri="{FF2B5EF4-FFF2-40B4-BE49-F238E27FC236}">
                <a16:creationId xmlns:a16="http://schemas.microsoft.com/office/drawing/2014/main" id="{274BA810-0895-4839-B717-C944245CD28A}"/>
              </a:ext>
            </a:extLst>
          </p:cNvPr>
          <p:cNvPicPr>
            <a:picLocks noChangeAspect="1"/>
          </p:cNvPicPr>
          <p:nvPr/>
        </p:nvPicPr>
        <p:blipFill>
          <a:blip r:embed="rId6"/>
          <a:stretch>
            <a:fillRect/>
          </a:stretch>
        </p:blipFill>
        <p:spPr>
          <a:xfrm>
            <a:off x="5639360" y="1151909"/>
            <a:ext cx="2717264" cy="3289961"/>
          </a:xfrm>
          <a:prstGeom prst="rect">
            <a:avLst/>
          </a:prstGeom>
        </p:spPr>
      </p:pic>
    </p:spTree>
    <p:extLst>
      <p:ext uri="{BB962C8B-B14F-4D97-AF65-F5344CB8AC3E}">
        <p14:creationId xmlns:p14="http://schemas.microsoft.com/office/powerpoint/2010/main" val="295422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D560-07DC-4A07-B51D-7F348DC384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12F45C-3851-47FA-B960-D15CE19001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1611D06-0C93-4FAD-8E2C-98FDDA0BF516}"/>
              </a:ext>
            </a:extLst>
          </p:cNvPr>
          <p:cNvPicPr>
            <a:picLocks noChangeAspect="1"/>
          </p:cNvPicPr>
          <p:nvPr/>
        </p:nvPicPr>
        <p:blipFill>
          <a:blip r:embed="rId2"/>
          <a:stretch>
            <a:fillRect/>
          </a:stretch>
        </p:blipFill>
        <p:spPr>
          <a:xfrm>
            <a:off x="0" y="-152401"/>
            <a:ext cx="9144000" cy="6858001"/>
          </a:xfrm>
          <a:prstGeom prst="rect">
            <a:avLst/>
          </a:prstGeom>
        </p:spPr>
      </p:pic>
    </p:spTree>
    <p:extLst>
      <p:ext uri="{BB962C8B-B14F-4D97-AF65-F5344CB8AC3E}">
        <p14:creationId xmlns:p14="http://schemas.microsoft.com/office/powerpoint/2010/main" val="428927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a:srcRect/>
          <a:stretch>
            <a:fillRect/>
          </a:stretch>
        </p:blipFill>
        <p:spPr bwMode="auto">
          <a:xfrm>
            <a:off x="-1588" y="0"/>
            <a:ext cx="9145588" cy="1301750"/>
          </a:xfrm>
          <a:prstGeom prst="rect">
            <a:avLst/>
          </a:prstGeom>
          <a:noFill/>
          <a:ln w="9525">
            <a:noFill/>
            <a:miter lim="800000"/>
            <a:headEnd/>
            <a:tailEnd/>
          </a:ln>
        </p:spPr>
      </p:pic>
      <p:pic>
        <p:nvPicPr>
          <p:cNvPr id="23554" name="Picture 3"/>
          <p:cNvPicPr>
            <a:picLocks noChangeAspect="1" noChangeArrowheads="1"/>
          </p:cNvPicPr>
          <p:nvPr/>
        </p:nvPicPr>
        <p:blipFill>
          <a:blip r:embed="rId4"/>
          <a:srcRect/>
          <a:stretch>
            <a:fillRect/>
          </a:stretch>
        </p:blipFill>
        <p:spPr bwMode="auto">
          <a:xfrm>
            <a:off x="304800" y="269875"/>
            <a:ext cx="2667000" cy="796925"/>
          </a:xfrm>
          <a:prstGeom prst="rect">
            <a:avLst/>
          </a:prstGeom>
          <a:noFill/>
          <a:ln w="9525">
            <a:noFill/>
            <a:miter lim="800000"/>
            <a:headEnd/>
            <a:tailEnd/>
          </a:ln>
        </p:spPr>
      </p:pic>
      <p:sp>
        <p:nvSpPr>
          <p:cNvPr id="23555" name="Title 1"/>
          <p:cNvSpPr>
            <a:spLocks noGrp="1"/>
          </p:cNvSpPr>
          <p:nvPr>
            <p:ph type="ctrTitle"/>
          </p:nvPr>
        </p:nvSpPr>
        <p:spPr bwMode="auto">
          <a:xfrm>
            <a:off x="2971800" y="344488"/>
            <a:ext cx="6019800" cy="612775"/>
          </a:xfrm>
          <a:noFill/>
          <a:ln>
            <a:miter lim="800000"/>
            <a:headEnd/>
            <a:tailEnd/>
          </a:ln>
        </p:spPr>
        <p:txBody>
          <a:bodyPr vert="horz" wrap="square" lIns="91440" tIns="45720" rIns="91440" bIns="45720" numCol="1" anchor="t" anchorCtr="0" compatLnSpc="1">
            <a:prstTxWarp prst="textNoShape">
              <a:avLst/>
            </a:prstTxWarp>
          </a:bodyPr>
          <a:lstStyle/>
          <a:p>
            <a:r>
              <a:rPr lang="en-US" sz="3200" dirty="0">
                <a:solidFill>
                  <a:schemeClr val="bg1"/>
                </a:solidFill>
                <a:latin typeface="Gotham"/>
              </a:rPr>
              <a:t>FM Base (Mean) Salaries $</a:t>
            </a:r>
          </a:p>
        </p:txBody>
      </p:sp>
      <p:sp>
        <p:nvSpPr>
          <p:cNvPr id="23556" name="Rectangle 5"/>
          <p:cNvSpPr>
            <a:spLocks noChangeArrowheads="1"/>
          </p:cNvSpPr>
          <p:nvPr/>
        </p:nvSpPr>
        <p:spPr bwMode="auto">
          <a:xfrm>
            <a:off x="304800" y="5144194"/>
            <a:ext cx="8610600" cy="1231106"/>
          </a:xfrm>
          <a:prstGeom prst="rect">
            <a:avLst/>
          </a:prstGeom>
          <a:noFill/>
          <a:ln w="9525">
            <a:noFill/>
            <a:miter lim="800000"/>
            <a:headEnd/>
            <a:tailEnd/>
          </a:ln>
        </p:spPr>
        <p:txBody>
          <a:bodyPr>
            <a:spAutoFit/>
          </a:bodyPr>
          <a:lstStyle/>
          <a:p>
            <a:r>
              <a:rPr lang="en-US" sz="1200" dirty="0">
                <a:latin typeface="Helvetica" pitchFamily="34" charset="0"/>
              </a:rPr>
              <a:t>Notes:  Data Source:  Profiles 2011 – IFMA Research Report #35 Salary and Demographics Report.  Updated 11/1/2018 (Includes 2% cost of living adjustment per year)</a:t>
            </a:r>
          </a:p>
          <a:p>
            <a:endParaRPr lang="en-US" sz="1200" dirty="0">
              <a:latin typeface="Helvetica" pitchFamily="34" charset="0"/>
            </a:endParaRPr>
          </a:p>
          <a:p>
            <a:r>
              <a:rPr lang="en-US" sz="1200" dirty="0">
                <a:latin typeface="Helvetica" pitchFamily="34" charset="0"/>
              </a:rPr>
              <a:t>Salaries exclude company benefits and bonuses where applicable.  Entry level bonuses can range from 5-12% of salary, mid level bonuses 10-20%, Senior leaders bonuses 20-35% plus stock options and other compensation benefits.</a:t>
            </a:r>
          </a:p>
          <a:p>
            <a:r>
              <a:rPr lang="en-US" sz="1400" dirty="0">
                <a:latin typeface="Calibri" pitchFamily="34" charset="0"/>
              </a:rPr>
              <a:t>			</a:t>
            </a:r>
          </a:p>
        </p:txBody>
      </p:sp>
      <p:pic>
        <p:nvPicPr>
          <p:cNvPr id="5122" name="Picture 2" descr="E:\My Documents\IFMA\IFMA Foundation\Global Workforce Initative\Revised\salari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05" t="10538" r="10670" b="31850"/>
          <a:stretch/>
        </p:blipFill>
        <p:spPr bwMode="auto">
          <a:xfrm>
            <a:off x="152400" y="1695292"/>
            <a:ext cx="6582168" cy="31815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92137" y="1391157"/>
            <a:ext cx="1847063" cy="338554"/>
          </a:xfrm>
          <a:prstGeom prst="rect">
            <a:avLst/>
          </a:prstGeom>
          <a:noFill/>
        </p:spPr>
        <p:txBody>
          <a:bodyPr wrap="square" rtlCol="0">
            <a:spAutoFit/>
          </a:bodyPr>
          <a:lstStyle/>
          <a:p>
            <a:r>
              <a:rPr lang="en-US" sz="1600" dirty="0">
                <a:latin typeface="Helvetica" pitchFamily="34" charset="0"/>
              </a:rPr>
              <a:t>(Vice President)</a:t>
            </a:r>
          </a:p>
        </p:txBody>
      </p:sp>
      <p:sp>
        <p:nvSpPr>
          <p:cNvPr id="4" name="TextBox 3"/>
          <p:cNvSpPr txBox="1"/>
          <p:nvPr/>
        </p:nvSpPr>
        <p:spPr>
          <a:xfrm>
            <a:off x="3657600" y="4309646"/>
            <a:ext cx="4800600" cy="338554"/>
          </a:xfrm>
          <a:prstGeom prst="rect">
            <a:avLst/>
          </a:prstGeom>
          <a:noFill/>
        </p:spPr>
        <p:txBody>
          <a:bodyPr wrap="square" rtlCol="0">
            <a:spAutoFit/>
          </a:bodyPr>
          <a:lstStyle/>
          <a:p>
            <a:r>
              <a:rPr lang="en-US" sz="1600" dirty="0">
                <a:latin typeface="Helvetica" pitchFamily="34" charset="0"/>
              </a:rPr>
              <a:t>1 - Professional Specialist (manage no employees)</a:t>
            </a:r>
          </a:p>
        </p:txBody>
      </p:sp>
      <p:sp>
        <p:nvSpPr>
          <p:cNvPr id="10" name="TextBox 9"/>
          <p:cNvSpPr txBox="1"/>
          <p:nvPr/>
        </p:nvSpPr>
        <p:spPr>
          <a:xfrm>
            <a:off x="4191000" y="3776246"/>
            <a:ext cx="4800600" cy="338554"/>
          </a:xfrm>
          <a:prstGeom prst="rect">
            <a:avLst/>
          </a:prstGeom>
          <a:noFill/>
        </p:spPr>
        <p:txBody>
          <a:bodyPr wrap="square" rtlCol="0">
            <a:spAutoFit/>
          </a:bodyPr>
          <a:lstStyle/>
          <a:p>
            <a:r>
              <a:rPr lang="en-US" sz="1600" dirty="0">
                <a:latin typeface="Helvetica" pitchFamily="34" charset="0"/>
              </a:rPr>
              <a:t>2 - Manage employees (but not supervisors)</a:t>
            </a:r>
          </a:p>
        </p:txBody>
      </p:sp>
      <p:sp>
        <p:nvSpPr>
          <p:cNvPr id="11" name="TextBox 10"/>
          <p:cNvSpPr txBox="1"/>
          <p:nvPr/>
        </p:nvSpPr>
        <p:spPr>
          <a:xfrm>
            <a:off x="4572000" y="3242846"/>
            <a:ext cx="4267200" cy="338554"/>
          </a:xfrm>
          <a:prstGeom prst="rect">
            <a:avLst/>
          </a:prstGeom>
          <a:noFill/>
        </p:spPr>
        <p:txBody>
          <a:bodyPr wrap="square" rtlCol="0">
            <a:spAutoFit/>
          </a:bodyPr>
          <a:lstStyle/>
          <a:p>
            <a:r>
              <a:rPr lang="en-US" sz="1600" dirty="0">
                <a:latin typeface="Helvetica" pitchFamily="34" charset="0"/>
              </a:rPr>
              <a:t>3 – Manage supervisors who manage others</a:t>
            </a:r>
          </a:p>
        </p:txBody>
      </p:sp>
      <p:sp>
        <p:nvSpPr>
          <p:cNvPr id="12" name="TextBox 11"/>
          <p:cNvSpPr txBox="1"/>
          <p:nvPr/>
        </p:nvSpPr>
        <p:spPr>
          <a:xfrm>
            <a:off x="4876800" y="2633246"/>
            <a:ext cx="4462422" cy="338554"/>
          </a:xfrm>
          <a:prstGeom prst="rect">
            <a:avLst/>
          </a:prstGeom>
          <a:noFill/>
        </p:spPr>
        <p:txBody>
          <a:bodyPr wrap="square" rtlCol="0">
            <a:spAutoFit/>
          </a:bodyPr>
          <a:lstStyle/>
          <a:p>
            <a:r>
              <a:rPr lang="en-US" sz="1600" dirty="0">
                <a:latin typeface="Helvetica" pitchFamily="34" charset="0"/>
              </a:rPr>
              <a:t>4 – Manage two or more levels of supervisors</a:t>
            </a:r>
          </a:p>
        </p:txBody>
      </p:sp>
      <p:sp>
        <p:nvSpPr>
          <p:cNvPr id="13" name="TextBox 12"/>
          <p:cNvSpPr txBox="1"/>
          <p:nvPr/>
        </p:nvSpPr>
        <p:spPr>
          <a:xfrm>
            <a:off x="5715000" y="2099846"/>
            <a:ext cx="3062169" cy="338554"/>
          </a:xfrm>
          <a:prstGeom prst="rect">
            <a:avLst/>
          </a:prstGeom>
          <a:noFill/>
        </p:spPr>
        <p:txBody>
          <a:bodyPr wrap="square" rtlCol="0">
            <a:spAutoFit/>
          </a:bodyPr>
          <a:lstStyle/>
          <a:p>
            <a:r>
              <a:rPr lang="en-US" sz="1600" dirty="0">
                <a:latin typeface="Helvetica" pitchFamily="34" charset="0"/>
              </a:rPr>
              <a:t>5 – Senior Mgr./Director</a:t>
            </a:r>
          </a:p>
        </p:txBody>
      </p:sp>
      <p:sp>
        <p:nvSpPr>
          <p:cNvPr id="14" name="Title 1">
            <a:extLst>
              <a:ext uri="{FF2B5EF4-FFF2-40B4-BE49-F238E27FC236}">
                <a16:creationId xmlns:a16="http://schemas.microsoft.com/office/drawing/2014/main" id="{6949D513-EA89-4E70-8A44-4B04161D8EF0}"/>
              </a:ext>
            </a:extLst>
          </p:cNvPr>
          <p:cNvSpPr txBox="1">
            <a:spLocks/>
          </p:cNvSpPr>
          <p:nvPr/>
        </p:nvSpPr>
        <p:spPr>
          <a:xfrm>
            <a:off x="0" y="1869791"/>
            <a:ext cx="990600" cy="39933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a:t>$143 190K</a:t>
            </a:r>
          </a:p>
        </p:txBody>
      </p:sp>
      <p:sp>
        <p:nvSpPr>
          <p:cNvPr id="15" name="Title 1">
            <a:extLst>
              <a:ext uri="{FF2B5EF4-FFF2-40B4-BE49-F238E27FC236}">
                <a16:creationId xmlns:a16="http://schemas.microsoft.com/office/drawing/2014/main" id="{B9519ECB-13E6-416B-AA15-4409FC00EF6D}"/>
              </a:ext>
            </a:extLst>
          </p:cNvPr>
          <p:cNvSpPr txBox="1">
            <a:spLocks/>
          </p:cNvSpPr>
          <p:nvPr/>
        </p:nvSpPr>
        <p:spPr>
          <a:xfrm>
            <a:off x="0" y="1869791"/>
            <a:ext cx="990600" cy="39933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a:t>$143 190K</a:t>
            </a:r>
          </a:p>
        </p:txBody>
      </p:sp>
      <p:sp>
        <p:nvSpPr>
          <p:cNvPr id="16" name="Title 1">
            <a:extLst>
              <a:ext uri="{FF2B5EF4-FFF2-40B4-BE49-F238E27FC236}">
                <a16:creationId xmlns:a16="http://schemas.microsoft.com/office/drawing/2014/main" id="{BF7EF9F8-E576-4BB9-83CD-20B17409C22D}"/>
              </a:ext>
            </a:extLst>
          </p:cNvPr>
          <p:cNvSpPr txBox="1">
            <a:spLocks/>
          </p:cNvSpPr>
          <p:nvPr/>
        </p:nvSpPr>
        <p:spPr>
          <a:xfrm>
            <a:off x="-1588" y="2451100"/>
            <a:ext cx="990600" cy="39933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a:t>$116-155K</a:t>
            </a:r>
          </a:p>
        </p:txBody>
      </p:sp>
      <p:sp>
        <p:nvSpPr>
          <p:cNvPr id="17" name="Title 1">
            <a:extLst>
              <a:ext uri="{FF2B5EF4-FFF2-40B4-BE49-F238E27FC236}">
                <a16:creationId xmlns:a16="http://schemas.microsoft.com/office/drawing/2014/main" id="{6CDA5D85-A4B9-4376-BA5A-2E600F517136}"/>
              </a:ext>
            </a:extLst>
          </p:cNvPr>
          <p:cNvSpPr txBox="1">
            <a:spLocks/>
          </p:cNvSpPr>
          <p:nvPr/>
        </p:nvSpPr>
        <p:spPr>
          <a:xfrm>
            <a:off x="-1588" y="3019141"/>
            <a:ext cx="990600" cy="39933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a:t>$99-132K</a:t>
            </a:r>
          </a:p>
        </p:txBody>
      </p:sp>
      <p:sp>
        <p:nvSpPr>
          <p:cNvPr id="18" name="Title 1">
            <a:extLst>
              <a:ext uri="{FF2B5EF4-FFF2-40B4-BE49-F238E27FC236}">
                <a16:creationId xmlns:a16="http://schemas.microsoft.com/office/drawing/2014/main" id="{72B41EED-DFD8-4301-B9AC-A05F3045AF78}"/>
              </a:ext>
            </a:extLst>
          </p:cNvPr>
          <p:cNvSpPr txBox="1">
            <a:spLocks/>
          </p:cNvSpPr>
          <p:nvPr/>
        </p:nvSpPr>
        <p:spPr>
          <a:xfrm>
            <a:off x="-1588" y="3594100"/>
            <a:ext cx="990600" cy="39933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a:t>$85-113K</a:t>
            </a:r>
          </a:p>
        </p:txBody>
      </p:sp>
      <p:sp>
        <p:nvSpPr>
          <p:cNvPr id="19" name="Title 1">
            <a:extLst>
              <a:ext uri="{FF2B5EF4-FFF2-40B4-BE49-F238E27FC236}">
                <a16:creationId xmlns:a16="http://schemas.microsoft.com/office/drawing/2014/main" id="{9DFC385E-E0C4-440B-8060-21B048133765}"/>
              </a:ext>
            </a:extLst>
          </p:cNvPr>
          <p:cNvSpPr txBox="1">
            <a:spLocks/>
          </p:cNvSpPr>
          <p:nvPr/>
        </p:nvSpPr>
        <p:spPr>
          <a:xfrm>
            <a:off x="0" y="4187308"/>
            <a:ext cx="990600" cy="39933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a:t>$82-107K</a:t>
            </a:r>
          </a:p>
        </p:txBody>
      </p:sp>
    </p:spTree>
    <p:extLst>
      <p:ext uri="{BB962C8B-B14F-4D97-AF65-F5344CB8AC3E}">
        <p14:creationId xmlns:p14="http://schemas.microsoft.com/office/powerpoint/2010/main" val="154680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3C247-C9D7-4844-80D8-A422F9F464E4}"/>
              </a:ext>
            </a:extLst>
          </p:cNvPr>
          <p:cNvSpPr>
            <a:spLocks noGrp="1"/>
          </p:cNvSpPr>
          <p:nvPr>
            <p:ph type="title"/>
          </p:nvPr>
        </p:nvSpPr>
        <p:spPr>
          <a:xfrm>
            <a:off x="2270362" y="187682"/>
            <a:ext cx="6248400" cy="792162"/>
          </a:xfrm>
        </p:spPr>
        <p:txBody>
          <a:bodyPr>
            <a:normAutofit/>
          </a:bodyPr>
          <a:lstStyle/>
          <a:p>
            <a:r>
              <a:rPr lang="en-US" sz="2800" dirty="0"/>
              <a:t>Fortune 10 FM/CRE Organization Chart</a:t>
            </a:r>
          </a:p>
        </p:txBody>
      </p:sp>
      <p:pic>
        <p:nvPicPr>
          <p:cNvPr id="4" name="Picture 3">
            <a:extLst>
              <a:ext uri="{FF2B5EF4-FFF2-40B4-BE49-F238E27FC236}">
                <a16:creationId xmlns:a16="http://schemas.microsoft.com/office/drawing/2014/main" id="{C12D4D64-715B-4D2C-B08D-ADE21B055932}"/>
              </a:ext>
            </a:extLst>
          </p:cNvPr>
          <p:cNvPicPr>
            <a:picLocks noChangeAspect="1"/>
          </p:cNvPicPr>
          <p:nvPr/>
        </p:nvPicPr>
        <p:blipFill>
          <a:blip r:embed="rId2"/>
          <a:stretch>
            <a:fillRect/>
          </a:stretch>
        </p:blipFill>
        <p:spPr>
          <a:xfrm>
            <a:off x="457200" y="253128"/>
            <a:ext cx="1813162" cy="661271"/>
          </a:xfrm>
          <a:prstGeom prst="rect">
            <a:avLst/>
          </a:prstGeom>
        </p:spPr>
      </p:pic>
      <p:sp>
        <p:nvSpPr>
          <p:cNvPr id="5" name="TextBox 4">
            <a:extLst>
              <a:ext uri="{FF2B5EF4-FFF2-40B4-BE49-F238E27FC236}">
                <a16:creationId xmlns:a16="http://schemas.microsoft.com/office/drawing/2014/main" id="{3B2EDE91-241A-4985-A6B7-E18F982F3028}"/>
              </a:ext>
            </a:extLst>
          </p:cNvPr>
          <p:cNvSpPr txBox="1"/>
          <p:nvPr/>
        </p:nvSpPr>
        <p:spPr>
          <a:xfrm>
            <a:off x="3812995" y="988414"/>
            <a:ext cx="1057397" cy="338554"/>
          </a:xfrm>
          <a:prstGeom prst="rect">
            <a:avLst/>
          </a:prstGeom>
          <a:solidFill>
            <a:schemeClr val="accent1">
              <a:lumMod val="20000"/>
              <a:lumOff val="80000"/>
            </a:schemeClr>
          </a:solidFill>
          <a:ln w="6350">
            <a:solidFill>
              <a:schemeClr val="accent1"/>
            </a:solidFill>
          </a:ln>
        </p:spPr>
        <p:txBody>
          <a:bodyPr wrap="square" rtlCol="0">
            <a:spAutoFit/>
          </a:bodyPr>
          <a:lstStyle/>
          <a:p>
            <a:r>
              <a:rPr lang="en-US" sz="1600" dirty="0"/>
              <a:t>Senior VP</a:t>
            </a:r>
          </a:p>
        </p:txBody>
      </p:sp>
      <p:sp>
        <p:nvSpPr>
          <p:cNvPr id="6" name="TextBox 5">
            <a:extLst>
              <a:ext uri="{FF2B5EF4-FFF2-40B4-BE49-F238E27FC236}">
                <a16:creationId xmlns:a16="http://schemas.microsoft.com/office/drawing/2014/main" id="{839A0F23-9E88-47AF-A02B-33E2CD1BF4EB}"/>
              </a:ext>
            </a:extLst>
          </p:cNvPr>
          <p:cNvSpPr txBox="1"/>
          <p:nvPr/>
        </p:nvSpPr>
        <p:spPr>
          <a:xfrm>
            <a:off x="6821227" y="1751261"/>
            <a:ext cx="1198849" cy="523220"/>
          </a:xfrm>
          <a:prstGeom prst="rect">
            <a:avLst/>
          </a:prstGeom>
          <a:solidFill>
            <a:schemeClr val="accent1">
              <a:lumMod val="20000"/>
              <a:lumOff val="80000"/>
            </a:schemeClr>
          </a:solidFill>
          <a:ln w="6350">
            <a:solidFill>
              <a:schemeClr val="accent1"/>
            </a:solidFill>
          </a:ln>
        </p:spPr>
        <p:txBody>
          <a:bodyPr wrap="square" rtlCol="0">
            <a:spAutoFit/>
          </a:bodyPr>
          <a:lstStyle/>
          <a:p>
            <a:r>
              <a:rPr lang="en-US" sz="1400" dirty="0"/>
              <a:t>AVP – Energy Mgmt.</a:t>
            </a:r>
          </a:p>
        </p:txBody>
      </p:sp>
      <p:sp>
        <p:nvSpPr>
          <p:cNvPr id="7" name="TextBox 6">
            <a:extLst>
              <a:ext uri="{FF2B5EF4-FFF2-40B4-BE49-F238E27FC236}">
                <a16:creationId xmlns:a16="http://schemas.microsoft.com/office/drawing/2014/main" id="{8D682BE9-2962-44DB-8D40-321421EFB38B}"/>
              </a:ext>
            </a:extLst>
          </p:cNvPr>
          <p:cNvSpPr txBox="1"/>
          <p:nvPr/>
        </p:nvSpPr>
        <p:spPr>
          <a:xfrm>
            <a:off x="5232263" y="1751261"/>
            <a:ext cx="1352875" cy="738664"/>
          </a:xfrm>
          <a:prstGeom prst="rect">
            <a:avLst/>
          </a:prstGeom>
          <a:solidFill>
            <a:schemeClr val="accent1">
              <a:lumMod val="20000"/>
              <a:lumOff val="80000"/>
            </a:schemeClr>
          </a:solidFill>
          <a:ln w="6350">
            <a:solidFill>
              <a:schemeClr val="accent1"/>
            </a:solidFill>
          </a:ln>
        </p:spPr>
        <p:txBody>
          <a:bodyPr wrap="square" rtlCol="0">
            <a:spAutoFit/>
          </a:bodyPr>
          <a:lstStyle/>
          <a:p>
            <a:r>
              <a:rPr lang="en-US" sz="1400" dirty="0"/>
              <a:t>AVP – Environmental, Safety &amp; Health</a:t>
            </a:r>
          </a:p>
        </p:txBody>
      </p:sp>
      <p:sp>
        <p:nvSpPr>
          <p:cNvPr id="8" name="TextBox 7">
            <a:extLst>
              <a:ext uri="{FF2B5EF4-FFF2-40B4-BE49-F238E27FC236}">
                <a16:creationId xmlns:a16="http://schemas.microsoft.com/office/drawing/2014/main" id="{3850704E-EC74-4B7D-9AC3-8D93BD3A2C93}"/>
              </a:ext>
            </a:extLst>
          </p:cNvPr>
          <p:cNvSpPr txBox="1"/>
          <p:nvPr/>
        </p:nvSpPr>
        <p:spPr>
          <a:xfrm>
            <a:off x="3752699" y="1751261"/>
            <a:ext cx="1243475" cy="523220"/>
          </a:xfrm>
          <a:prstGeom prst="rect">
            <a:avLst/>
          </a:prstGeom>
          <a:solidFill>
            <a:schemeClr val="accent1">
              <a:lumMod val="20000"/>
              <a:lumOff val="80000"/>
            </a:schemeClr>
          </a:solidFill>
          <a:ln w="6350">
            <a:solidFill>
              <a:schemeClr val="accent1"/>
            </a:solidFill>
          </a:ln>
        </p:spPr>
        <p:txBody>
          <a:bodyPr wrap="square" rtlCol="0">
            <a:spAutoFit/>
          </a:bodyPr>
          <a:lstStyle/>
          <a:p>
            <a:r>
              <a:rPr lang="en-US" sz="1400" dirty="0"/>
              <a:t>VP – Property Mgmt.</a:t>
            </a:r>
          </a:p>
        </p:txBody>
      </p:sp>
      <p:sp>
        <p:nvSpPr>
          <p:cNvPr id="9" name="TextBox 8">
            <a:extLst>
              <a:ext uri="{FF2B5EF4-FFF2-40B4-BE49-F238E27FC236}">
                <a16:creationId xmlns:a16="http://schemas.microsoft.com/office/drawing/2014/main" id="{C1F63F9E-F0FE-46A1-9E1E-C6F77B9BD099}"/>
              </a:ext>
            </a:extLst>
          </p:cNvPr>
          <p:cNvSpPr txBox="1"/>
          <p:nvPr/>
        </p:nvSpPr>
        <p:spPr>
          <a:xfrm>
            <a:off x="2275579" y="1751261"/>
            <a:ext cx="1243475" cy="523220"/>
          </a:xfrm>
          <a:prstGeom prst="rect">
            <a:avLst/>
          </a:prstGeom>
          <a:solidFill>
            <a:schemeClr val="accent1">
              <a:lumMod val="20000"/>
              <a:lumOff val="80000"/>
            </a:schemeClr>
          </a:solidFill>
          <a:ln w="6350">
            <a:solidFill>
              <a:schemeClr val="accent1"/>
            </a:solidFill>
          </a:ln>
        </p:spPr>
        <p:txBody>
          <a:bodyPr wrap="square" rtlCol="0">
            <a:spAutoFit/>
          </a:bodyPr>
          <a:lstStyle/>
          <a:p>
            <a:r>
              <a:rPr lang="en-US" sz="1400" dirty="0"/>
              <a:t>VP – Design &amp; Construction</a:t>
            </a:r>
          </a:p>
        </p:txBody>
      </p:sp>
      <p:sp>
        <p:nvSpPr>
          <p:cNvPr id="10" name="TextBox 9">
            <a:extLst>
              <a:ext uri="{FF2B5EF4-FFF2-40B4-BE49-F238E27FC236}">
                <a16:creationId xmlns:a16="http://schemas.microsoft.com/office/drawing/2014/main" id="{37B890B3-BAF4-4932-9CF2-0919C72800EB}"/>
              </a:ext>
            </a:extLst>
          </p:cNvPr>
          <p:cNvSpPr txBox="1"/>
          <p:nvPr/>
        </p:nvSpPr>
        <p:spPr>
          <a:xfrm>
            <a:off x="674420" y="1751261"/>
            <a:ext cx="1352875" cy="738664"/>
          </a:xfrm>
          <a:prstGeom prst="rect">
            <a:avLst/>
          </a:prstGeom>
          <a:solidFill>
            <a:schemeClr val="accent1">
              <a:lumMod val="20000"/>
              <a:lumOff val="80000"/>
            </a:schemeClr>
          </a:solidFill>
          <a:ln w="6350">
            <a:solidFill>
              <a:schemeClr val="accent1"/>
            </a:solidFill>
          </a:ln>
        </p:spPr>
        <p:txBody>
          <a:bodyPr wrap="square" rtlCol="0">
            <a:spAutoFit/>
          </a:bodyPr>
          <a:lstStyle/>
          <a:p>
            <a:r>
              <a:rPr lang="en-US" sz="1400" dirty="0"/>
              <a:t>VP – Portfolio, Adm. &amp; Facilities Mgmt.</a:t>
            </a:r>
          </a:p>
        </p:txBody>
      </p:sp>
      <p:sp>
        <p:nvSpPr>
          <p:cNvPr id="11" name="TextBox 10">
            <a:extLst>
              <a:ext uri="{FF2B5EF4-FFF2-40B4-BE49-F238E27FC236}">
                <a16:creationId xmlns:a16="http://schemas.microsoft.com/office/drawing/2014/main" id="{5BCB716D-5AB5-4CEE-9801-21E84152B4CA}"/>
              </a:ext>
            </a:extLst>
          </p:cNvPr>
          <p:cNvSpPr txBox="1"/>
          <p:nvPr/>
        </p:nvSpPr>
        <p:spPr>
          <a:xfrm>
            <a:off x="6210299" y="3093056"/>
            <a:ext cx="2209799" cy="1015663"/>
          </a:xfrm>
          <a:prstGeom prst="rect">
            <a:avLst/>
          </a:prstGeom>
          <a:solidFill>
            <a:schemeClr val="accent1">
              <a:lumMod val="20000"/>
              <a:lumOff val="80000"/>
            </a:schemeClr>
          </a:solidFill>
          <a:ln w="6350">
            <a:solidFill>
              <a:schemeClr val="accent1"/>
            </a:solidFill>
          </a:ln>
        </p:spPr>
        <p:txBody>
          <a:bodyPr wrap="square" rtlCol="0">
            <a:spAutoFit/>
          </a:bodyPr>
          <a:lstStyle/>
          <a:p>
            <a:pPr marL="171450" indent="-171450">
              <a:buFont typeface="Arial" panose="020B0604020202020204" pitchFamily="34" charset="0"/>
              <a:buChar char="•"/>
            </a:pPr>
            <a:r>
              <a:rPr lang="en-US" sz="1200" dirty="0"/>
              <a:t>Power Broker</a:t>
            </a:r>
          </a:p>
          <a:p>
            <a:pPr marL="171450" indent="-171450">
              <a:buFont typeface="Arial" panose="020B0604020202020204" pitchFamily="34" charset="0"/>
              <a:buChar char="•"/>
            </a:pPr>
            <a:r>
              <a:rPr lang="en-US" sz="1200" dirty="0"/>
              <a:t>Rebate &amp; Incentives Program</a:t>
            </a:r>
          </a:p>
          <a:p>
            <a:pPr marL="171450" indent="-171450">
              <a:buFont typeface="Arial" panose="020B0604020202020204" pitchFamily="34" charset="0"/>
              <a:buChar char="•"/>
            </a:pPr>
            <a:r>
              <a:rPr lang="en-US" sz="1200" dirty="0"/>
              <a:t>Infrastructure Energy Projects</a:t>
            </a:r>
          </a:p>
          <a:p>
            <a:pPr marL="171450" indent="-171450">
              <a:buFont typeface="Arial" panose="020B0604020202020204" pitchFamily="34" charset="0"/>
              <a:buChar char="•"/>
            </a:pPr>
            <a:r>
              <a:rPr lang="en-US" sz="1200" dirty="0"/>
              <a:t>Infrastructure Smart Technology Deployment</a:t>
            </a:r>
          </a:p>
        </p:txBody>
      </p:sp>
      <p:sp>
        <p:nvSpPr>
          <p:cNvPr id="12" name="TextBox 11">
            <a:extLst>
              <a:ext uri="{FF2B5EF4-FFF2-40B4-BE49-F238E27FC236}">
                <a16:creationId xmlns:a16="http://schemas.microsoft.com/office/drawing/2014/main" id="{39B6B559-9871-43CD-AC25-8C251AFDAF71}"/>
              </a:ext>
            </a:extLst>
          </p:cNvPr>
          <p:cNvSpPr txBox="1"/>
          <p:nvPr/>
        </p:nvSpPr>
        <p:spPr>
          <a:xfrm>
            <a:off x="4870392" y="4896516"/>
            <a:ext cx="3124202" cy="1754326"/>
          </a:xfrm>
          <a:prstGeom prst="rect">
            <a:avLst/>
          </a:prstGeom>
          <a:solidFill>
            <a:schemeClr val="accent1">
              <a:lumMod val="20000"/>
              <a:lumOff val="80000"/>
            </a:schemeClr>
          </a:solidFill>
          <a:ln w="6350">
            <a:solidFill>
              <a:schemeClr val="accent1"/>
            </a:solidFill>
          </a:ln>
        </p:spPr>
        <p:txBody>
          <a:bodyPr wrap="square" rtlCol="0">
            <a:spAutoFit/>
          </a:bodyPr>
          <a:lstStyle/>
          <a:p>
            <a:pPr marL="171450" indent="-171450">
              <a:buFont typeface="Arial" panose="020B0604020202020204" pitchFamily="34" charset="0"/>
              <a:buChar char="•"/>
            </a:pPr>
            <a:r>
              <a:rPr lang="en-US" sz="1200" dirty="0"/>
              <a:t>Fire Life Safety Programs</a:t>
            </a:r>
          </a:p>
          <a:p>
            <a:pPr marL="171450" indent="-171450">
              <a:buFont typeface="Arial" panose="020B0604020202020204" pitchFamily="34" charset="0"/>
              <a:buChar char="•"/>
            </a:pPr>
            <a:r>
              <a:rPr lang="en-US" sz="1200" dirty="0"/>
              <a:t>OSHA Regulations</a:t>
            </a:r>
          </a:p>
          <a:p>
            <a:pPr marL="171450" indent="-171450">
              <a:buFont typeface="Arial" panose="020B0604020202020204" pitchFamily="34" charset="0"/>
              <a:buChar char="•"/>
            </a:pPr>
            <a:r>
              <a:rPr lang="en-US" sz="1200" dirty="0"/>
              <a:t>Municipality, County, State Environmental Compliance</a:t>
            </a:r>
          </a:p>
          <a:p>
            <a:pPr marL="171450" indent="-171450">
              <a:buFont typeface="Arial" panose="020B0604020202020204" pitchFamily="34" charset="0"/>
              <a:buChar char="•"/>
            </a:pPr>
            <a:r>
              <a:rPr lang="en-US" sz="1200" dirty="0"/>
              <a:t>Regulated Waste Programs</a:t>
            </a:r>
          </a:p>
          <a:p>
            <a:pPr marL="171450" indent="-171450">
              <a:buFont typeface="Arial" panose="020B0604020202020204" pitchFamily="34" charset="0"/>
              <a:buChar char="•"/>
            </a:pPr>
            <a:r>
              <a:rPr lang="en-US" sz="1200" dirty="0"/>
              <a:t>Chemical Generator Status Programs</a:t>
            </a:r>
          </a:p>
          <a:p>
            <a:pPr marL="171450" indent="-171450">
              <a:buFont typeface="Arial" panose="020B0604020202020204" pitchFamily="34" charset="0"/>
              <a:buChar char="•"/>
            </a:pPr>
            <a:r>
              <a:rPr lang="en-US" sz="1200" dirty="0"/>
              <a:t>Emergency Preparedness &amp; Business Continuity Programs</a:t>
            </a:r>
          </a:p>
          <a:p>
            <a:pPr marL="171450" indent="-171450">
              <a:buFont typeface="Arial" panose="020B0604020202020204" pitchFamily="34" charset="0"/>
              <a:buChar char="•"/>
            </a:pPr>
            <a:r>
              <a:rPr lang="en-US" sz="1200" dirty="0">
                <a:solidFill>
                  <a:srgbClr val="FF0000"/>
                </a:solidFill>
              </a:rPr>
              <a:t>Certified Abatement Vendors</a:t>
            </a:r>
          </a:p>
        </p:txBody>
      </p:sp>
      <p:sp>
        <p:nvSpPr>
          <p:cNvPr id="13" name="TextBox 12">
            <a:extLst>
              <a:ext uri="{FF2B5EF4-FFF2-40B4-BE49-F238E27FC236}">
                <a16:creationId xmlns:a16="http://schemas.microsoft.com/office/drawing/2014/main" id="{E5ECA2F4-C406-4F78-91A9-06F8F1AE8102}"/>
              </a:ext>
            </a:extLst>
          </p:cNvPr>
          <p:cNvSpPr txBox="1"/>
          <p:nvPr/>
        </p:nvSpPr>
        <p:spPr>
          <a:xfrm>
            <a:off x="3269536" y="3093002"/>
            <a:ext cx="2209800" cy="1569660"/>
          </a:xfrm>
          <a:prstGeom prst="rect">
            <a:avLst/>
          </a:prstGeom>
          <a:solidFill>
            <a:schemeClr val="accent1">
              <a:lumMod val="20000"/>
              <a:lumOff val="80000"/>
            </a:schemeClr>
          </a:solidFill>
          <a:ln w="6350">
            <a:solidFill>
              <a:schemeClr val="accent1"/>
            </a:solidFill>
          </a:ln>
        </p:spPr>
        <p:txBody>
          <a:bodyPr wrap="square" rtlCol="0">
            <a:spAutoFit/>
          </a:bodyPr>
          <a:lstStyle/>
          <a:p>
            <a:pPr marL="171450" indent="-171450">
              <a:buFont typeface="Arial" panose="020B0604020202020204" pitchFamily="34" charset="0"/>
              <a:buChar char="•"/>
            </a:pPr>
            <a:r>
              <a:rPr lang="en-US" sz="1200" dirty="0">
                <a:solidFill>
                  <a:srgbClr val="FF0000"/>
                </a:solidFill>
              </a:rPr>
              <a:t>Janitorial Maintenance</a:t>
            </a:r>
          </a:p>
          <a:p>
            <a:pPr marL="171450" indent="-171450">
              <a:buFont typeface="Arial" panose="020B0604020202020204" pitchFamily="34" charset="0"/>
              <a:buChar char="•"/>
            </a:pPr>
            <a:r>
              <a:rPr lang="en-US" sz="1200" dirty="0">
                <a:solidFill>
                  <a:srgbClr val="FF0000"/>
                </a:solidFill>
              </a:rPr>
              <a:t>Infrastructure Preventative Maintenance</a:t>
            </a:r>
          </a:p>
          <a:p>
            <a:pPr marL="171450" indent="-171450">
              <a:buFont typeface="Arial" panose="020B0604020202020204" pitchFamily="34" charset="0"/>
              <a:buChar char="•"/>
            </a:pPr>
            <a:r>
              <a:rPr lang="en-US" sz="1200" dirty="0">
                <a:solidFill>
                  <a:srgbClr val="FF0000"/>
                </a:solidFill>
              </a:rPr>
              <a:t>Food Service</a:t>
            </a:r>
          </a:p>
          <a:p>
            <a:pPr marL="171450" indent="-171450">
              <a:buFont typeface="Arial" panose="020B0604020202020204" pitchFamily="34" charset="0"/>
              <a:buChar char="•"/>
            </a:pPr>
            <a:r>
              <a:rPr lang="en-US" sz="1200" dirty="0">
                <a:solidFill>
                  <a:srgbClr val="FF0000"/>
                </a:solidFill>
              </a:rPr>
              <a:t>Security</a:t>
            </a:r>
          </a:p>
          <a:p>
            <a:pPr marL="171450" indent="-171450">
              <a:buFont typeface="Arial" panose="020B0604020202020204" pitchFamily="34" charset="0"/>
              <a:buChar char="•"/>
            </a:pPr>
            <a:r>
              <a:rPr lang="en-US" sz="1200" dirty="0"/>
              <a:t>Card Access Control</a:t>
            </a:r>
          </a:p>
          <a:p>
            <a:pPr marL="171450" indent="-171450">
              <a:buFont typeface="Arial" panose="020B0604020202020204" pitchFamily="34" charset="0"/>
              <a:buChar char="•"/>
            </a:pPr>
            <a:r>
              <a:rPr lang="en-US" sz="1200" dirty="0">
                <a:solidFill>
                  <a:srgbClr val="FF0000"/>
                </a:solidFill>
              </a:rPr>
              <a:t>Elevator Maintenance</a:t>
            </a:r>
          </a:p>
          <a:p>
            <a:pPr marL="171450" indent="-171450">
              <a:buFont typeface="Arial" panose="020B0604020202020204" pitchFamily="34" charset="0"/>
              <a:buChar char="•"/>
            </a:pPr>
            <a:r>
              <a:rPr lang="en-US" sz="1200" dirty="0">
                <a:solidFill>
                  <a:srgbClr val="FF0000"/>
                </a:solidFill>
              </a:rPr>
              <a:t>Fire Suppression Services</a:t>
            </a:r>
          </a:p>
        </p:txBody>
      </p:sp>
      <p:sp>
        <p:nvSpPr>
          <p:cNvPr id="14" name="TextBox 13">
            <a:extLst>
              <a:ext uri="{FF2B5EF4-FFF2-40B4-BE49-F238E27FC236}">
                <a16:creationId xmlns:a16="http://schemas.microsoft.com/office/drawing/2014/main" id="{844FD3FD-C54E-4D9D-9CAC-BADCD25DB595}"/>
              </a:ext>
            </a:extLst>
          </p:cNvPr>
          <p:cNvSpPr txBox="1"/>
          <p:nvPr/>
        </p:nvSpPr>
        <p:spPr>
          <a:xfrm>
            <a:off x="2027295" y="4896516"/>
            <a:ext cx="2209800" cy="1200329"/>
          </a:xfrm>
          <a:prstGeom prst="rect">
            <a:avLst/>
          </a:prstGeom>
          <a:solidFill>
            <a:schemeClr val="accent1">
              <a:lumMod val="20000"/>
              <a:lumOff val="80000"/>
            </a:schemeClr>
          </a:solidFill>
          <a:ln w="6350">
            <a:solidFill>
              <a:schemeClr val="accent1"/>
            </a:solidFill>
          </a:ln>
        </p:spPr>
        <p:txBody>
          <a:bodyPr wrap="square" rtlCol="0">
            <a:spAutoFit/>
          </a:bodyPr>
          <a:lstStyle/>
          <a:p>
            <a:pPr marL="171450" indent="-171450">
              <a:buFont typeface="Arial" panose="020B0604020202020204" pitchFamily="34" charset="0"/>
              <a:buChar char="•"/>
            </a:pPr>
            <a:r>
              <a:rPr lang="en-US" sz="1200" dirty="0"/>
              <a:t>Tactical Planning</a:t>
            </a:r>
          </a:p>
          <a:p>
            <a:pPr marL="171450" indent="-171450">
              <a:buFont typeface="Arial" panose="020B0604020202020204" pitchFamily="34" charset="0"/>
              <a:buChar char="•"/>
            </a:pPr>
            <a:r>
              <a:rPr lang="en-US" sz="1200" dirty="0"/>
              <a:t>Project Management</a:t>
            </a:r>
          </a:p>
          <a:p>
            <a:pPr marL="171450" indent="-171450">
              <a:buFont typeface="Arial" panose="020B0604020202020204" pitchFamily="34" charset="0"/>
              <a:buChar char="•"/>
            </a:pPr>
            <a:r>
              <a:rPr lang="en-US" sz="1200" dirty="0">
                <a:solidFill>
                  <a:srgbClr val="FF0000"/>
                </a:solidFill>
              </a:rPr>
              <a:t>Architectural &amp; Engineering</a:t>
            </a:r>
          </a:p>
          <a:p>
            <a:pPr marL="171450" indent="-171450">
              <a:buFont typeface="Arial" panose="020B0604020202020204" pitchFamily="34" charset="0"/>
              <a:buChar char="•"/>
            </a:pPr>
            <a:r>
              <a:rPr lang="en-US" sz="1200" dirty="0">
                <a:solidFill>
                  <a:srgbClr val="FF0000"/>
                </a:solidFill>
              </a:rPr>
              <a:t>General &amp; Sub-Contracting</a:t>
            </a:r>
          </a:p>
          <a:p>
            <a:pPr marL="171450" indent="-171450">
              <a:buFont typeface="Arial" panose="020B0604020202020204" pitchFamily="34" charset="0"/>
              <a:buChar char="•"/>
            </a:pPr>
            <a:r>
              <a:rPr lang="en-US" sz="1200" dirty="0">
                <a:solidFill>
                  <a:srgbClr val="FF0000"/>
                </a:solidFill>
              </a:rPr>
              <a:t>Structural Engineers</a:t>
            </a:r>
          </a:p>
          <a:p>
            <a:pPr marL="171450" indent="-171450">
              <a:buFont typeface="Arial" panose="020B0604020202020204" pitchFamily="34" charset="0"/>
              <a:buChar char="•"/>
            </a:pPr>
            <a:r>
              <a:rPr lang="en-US" sz="1200" dirty="0">
                <a:solidFill>
                  <a:srgbClr val="FF0000"/>
                </a:solidFill>
              </a:rPr>
              <a:t>Code Compliance Consultants</a:t>
            </a:r>
          </a:p>
        </p:txBody>
      </p:sp>
      <p:sp>
        <p:nvSpPr>
          <p:cNvPr id="15" name="TextBox 14">
            <a:extLst>
              <a:ext uri="{FF2B5EF4-FFF2-40B4-BE49-F238E27FC236}">
                <a16:creationId xmlns:a16="http://schemas.microsoft.com/office/drawing/2014/main" id="{783418F7-F20D-45F9-948E-7B0EEDD839AE}"/>
              </a:ext>
            </a:extLst>
          </p:cNvPr>
          <p:cNvSpPr txBox="1"/>
          <p:nvPr/>
        </p:nvSpPr>
        <p:spPr>
          <a:xfrm>
            <a:off x="245480" y="3093056"/>
            <a:ext cx="2436857" cy="1200329"/>
          </a:xfrm>
          <a:prstGeom prst="rect">
            <a:avLst/>
          </a:prstGeom>
          <a:solidFill>
            <a:schemeClr val="accent1">
              <a:lumMod val="20000"/>
              <a:lumOff val="80000"/>
            </a:schemeClr>
          </a:solidFill>
          <a:ln w="6350">
            <a:solidFill>
              <a:schemeClr val="accent1"/>
            </a:solidFill>
          </a:ln>
        </p:spPr>
        <p:txBody>
          <a:bodyPr wrap="square" rtlCol="0">
            <a:spAutoFit/>
          </a:bodyPr>
          <a:lstStyle>
            <a:defPPr>
              <a:defRPr lang="en-US"/>
            </a:defPPr>
            <a:lvl1pPr marL="171450" indent="-171450">
              <a:buFont typeface="Arial" panose="020B0604020202020204" pitchFamily="34" charset="0"/>
              <a:buChar char="•"/>
              <a:defRPr sz="1200"/>
            </a:lvl1pPr>
          </a:lstStyle>
          <a:p>
            <a:r>
              <a:rPr lang="en-US" dirty="0">
                <a:solidFill>
                  <a:srgbClr val="FF0000"/>
                </a:solidFill>
              </a:rPr>
              <a:t>Real Estate Transactions</a:t>
            </a:r>
          </a:p>
          <a:p>
            <a:r>
              <a:rPr lang="en-US" dirty="0"/>
              <a:t>Finance</a:t>
            </a:r>
          </a:p>
          <a:p>
            <a:r>
              <a:rPr lang="en-US" dirty="0"/>
              <a:t>Portfolio Asset Mgmt.</a:t>
            </a:r>
          </a:p>
          <a:p>
            <a:r>
              <a:rPr lang="en-US" dirty="0"/>
              <a:t>Strategic Planning</a:t>
            </a:r>
          </a:p>
          <a:p>
            <a:r>
              <a:rPr lang="en-US" dirty="0"/>
              <a:t>Adm./Systems/Quality/ Training</a:t>
            </a:r>
          </a:p>
          <a:p>
            <a:r>
              <a:rPr lang="en-US" dirty="0"/>
              <a:t>Supply Chain Contracts</a:t>
            </a:r>
          </a:p>
        </p:txBody>
      </p:sp>
      <p:cxnSp>
        <p:nvCxnSpPr>
          <p:cNvPr id="16" name="Straight Connector 15">
            <a:extLst>
              <a:ext uri="{FF2B5EF4-FFF2-40B4-BE49-F238E27FC236}">
                <a16:creationId xmlns:a16="http://schemas.microsoft.com/office/drawing/2014/main" id="{29B4B0C0-AF06-4BB0-9013-B02F5A513BBF}"/>
              </a:ext>
            </a:extLst>
          </p:cNvPr>
          <p:cNvCxnSpPr/>
          <p:nvPr/>
        </p:nvCxnSpPr>
        <p:spPr>
          <a:xfrm>
            <a:off x="1350858" y="1524000"/>
            <a:ext cx="601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AB4BBE-5191-4A4D-B339-BE5D9E41477B}"/>
              </a:ext>
            </a:extLst>
          </p:cNvPr>
          <p:cNvCxnSpPr>
            <a:stCxn id="5" idx="2"/>
          </p:cNvCxnSpPr>
          <p:nvPr/>
        </p:nvCxnSpPr>
        <p:spPr>
          <a:xfrm>
            <a:off x="4341694" y="1326968"/>
            <a:ext cx="1706" cy="424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AEA461-D30E-42F9-BAA2-F0F0A9EC1CE7}"/>
              </a:ext>
            </a:extLst>
          </p:cNvPr>
          <p:cNvCxnSpPr>
            <a:cxnSpLocks/>
            <a:endCxn id="10" idx="0"/>
          </p:cNvCxnSpPr>
          <p:nvPr/>
        </p:nvCxnSpPr>
        <p:spPr>
          <a:xfrm>
            <a:off x="1350858" y="1524000"/>
            <a:ext cx="0" cy="22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BFA948-B47D-4B32-A8C4-ACCC130C86EB}"/>
              </a:ext>
            </a:extLst>
          </p:cNvPr>
          <p:cNvCxnSpPr>
            <a:stCxn id="10" idx="2"/>
          </p:cNvCxnSpPr>
          <p:nvPr/>
        </p:nvCxnSpPr>
        <p:spPr>
          <a:xfrm>
            <a:off x="1350858" y="2489925"/>
            <a:ext cx="0" cy="603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092BCB-9494-4804-A947-3EECACFB7D16}"/>
              </a:ext>
            </a:extLst>
          </p:cNvPr>
          <p:cNvCxnSpPr>
            <a:cxnSpLocks/>
            <a:stCxn id="9" idx="2"/>
          </p:cNvCxnSpPr>
          <p:nvPr/>
        </p:nvCxnSpPr>
        <p:spPr>
          <a:xfrm>
            <a:off x="2897317" y="2274481"/>
            <a:ext cx="0" cy="2602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75E3C48-6171-4099-9509-79C8A6F1EE17}"/>
              </a:ext>
            </a:extLst>
          </p:cNvPr>
          <p:cNvCxnSpPr>
            <a:cxnSpLocks/>
            <a:stCxn id="8" idx="2"/>
            <a:endCxn id="13" idx="0"/>
          </p:cNvCxnSpPr>
          <p:nvPr/>
        </p:nvCxnSpPr>
        <p:spPr>
          <a:xfrm flipH="1">
            <a:off x="4374436" y="2274481"/>
            <a:ext cx="1" cy="81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A18B9D-5D99-404E-93AF-0E0F0049B525}"/>
              </a:ext>
            </a:extLst>
          </p:cNvPr>
          <p:cNvCxnSpPr>
            <a:cxnSpLocks/>
          </p:cNvCxnSpPr>
          <p:nvPr/>
        </p:nvCxnSpPr>
        <p:spPr>
          <a:xfrm>
            <a:off x="5791200" y="2489925"/>
            <a:ext cx="0" cy="2406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EF1C77-B1CB-4CE0-A317-DD0C92725A49}"/>
              </a:ext>
            </a:extLst>
          </p:cNvPr>
          <p:cNvCxnSpPr>
            <a:cxnSpLocks/>
          </p:cNvCxnSpPr>
          <p:nvPr/>
        </p:nvCxnSpPr>
        <p:spPr>
          <a:xfrm>
            <a:off x="7378137" y="1539114"/>
            <a:ext cx="1" cy="212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1DAA71B-4729-4443-A06B-D18F436613EA}"/>
              </a:ext>
            </a:extLst>
          </p:cNvPr>
          <p:cNvCxnSpPr>
            <a:stCxn id="6" idx="2"/>
          </p:cNvCxnSpPr>
          <p:nvPr/>
        </p:nvCxnSpPr>
        <p:spPr>
          <a:xfrm flipH="1">
            <a:off x="7420651" y="2274481"/>
            <a:ext cx="1" cy="81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BF0563-B0A3-49C4-93B4-24C288D74F44}"/>
              </a:ext>
            </a:extLst>
          </p:cNvPr>
          <p:cNvCxnSpPr>
            <a:stCxn id="9" idx="0"/>
          </p:cNvCxnSpPr>
          <p:nvPr/>
        </p:nvCxnSpPr>
        <p:spPr>
          <a:xfrm flipV="1">
            <a:off x="2897317" y="1524000"/>
            <a:ext cx="0" cy="22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E636EB-CF91-44D7-BC0B-6E6B28E7B517}"/>
              </a:ext>
            </a:extLst>
          </p:cNvPr>
          <p:cNvCxnSpPr>
            <a:cxnSpLocks/>
          </p:cNvCxnSpPr>
          <p:nvPr/>
        </p:nvCxnSpPr>
        <p:spPr>
          <a:xfrm>
            <a:off x="5812418" y="1539114"/>
            <a:ext cx="0" cy="2121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32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F8567D-FE55-4BE2-832A-6FEDAFAD1870}"/>
              </a:ext>
            </a:extLst>
          </p:cNvPr>
          <p:cNvPicPr>
            <a:picLocks noChangeAspect="1"/>
          </p:cNvPicPr>
          <p:nvPr/>
        </p:nvPicPr>
        <p:blipFill>
          <a:blip r:embed="rId2"/>
          <a:stretch>
            <a:fillRect/>
          </a:stretch>
        </p:blipFill>
        <p:spPr>
          <a:xfrm>
            <a:off x="381000" y="638187"/>
            <a:ext cx="8686800" cy="4446707"/>
          </a:xfrm>
          <a:prstGeom prst="rect">
            <a:avLst/>
          </a:prstGeom>
        </p:spPr>
      </p:pic>
      <p:pic>
        <p:nvPicPr>
          <p:cNvPr id="4" name="Picture 3">
            <a:extLst>
              <a:ext uri="{FF2B5EF4-FFF2-40B4-BE49-F238E27FC236}">
                <a16:creationId xmlns:a16="http://schemas.microsoft.com/office/drawing/2014/main" id="{B85507FB-D2F3-4AC4-9166-50F674985AC8}"/>
              </a:ext>
            </a:extLst>
          </p:cNvPr>
          <p:cNvPicPr>
            <a:picLocks noChangeAspect="1"/>
          </p:cNvPicPr>
          <p:nvPr/>
        </p:nvPicPr>
        <p:blipFill>
          <a:blip r:embed="rId3"/>
          <a:stretch>
            <a:fillRect/>
          </a:stretch>
        </p:blipFill>
        <p:spPr>
          <a:xfrm>
            <a:off x="457200" y="1828800"/>
            <a:ext cx="3827929" cy="2819400"/>
          </a:xfrm>
          <a:prstGeom prst="rect">
            <a:avLst/>
          </a:prstGeom>
        </p:spPr>
      </p:pic>
      <p:sp>
        <p:nvSpPr>
          <p:cNvPr id="5" name="Title 5" title="Two columns text slide with accent headers ">
            <a:extLst>
              <a:ext uri="{FF2B5EF4-FFF2-40B4-BE49-F238E27FC236}">
                <a16:creationId xmlns:a16="http://schemas.microsoft.com/office/drawing/2014/main" id="{B28A0F56-EB8E-48E9-81AF-77E8966F6506}"/>
              </a:ext>
            </a:extLst>
          </p:cNvPr>
          <p:cNvSpPr txBox="1">
            <a:spLocks/>
          </p:cNvSpPr>
          <p:nvPr/>
        </p:nvSpPr>
        <p:spPr>
          <a:xfrm>
            <a:off x="457200" y="109708"/>
            <a:ext cx="8610600" cy="468318"/>
          </a:xfrm>
          <a:prstGeom prst="rect">
            <a:avLst/>
          </a:prstGeom>
          <a:solidFill>
            <a:srgbClr val="4CA90C"/>
          </a:solidFill>
        </p:spPr>
        <p:txBody>
          <a:bodyPr vert="horz" lIns="0" tIns="0" rIns="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Fortune 10 Company Career Path Progression for Advancement</a:t>
            </a:r>
            <a:endParaRPr lang="en-US" sz="2400" dirty="0">
              <a:solidFill>
                <a:schemeClr val="bg1"/>
              </a:solidFill>
            </a:endParaRPr>
          </a:p>
        </p:txBody>
      </p:sp>
      <p:pic>
        <p:nvPicPr>
          <p:cNvPr id="6" name="Picture 5">
            <a:extLst>
              <a:ext uri="{FF2B5EF4-FFF2-40B4-BE49-F238E27FC236}">
                <a16:creationId xmlns:a16="http://schemas.microsoft.com/office/drawing/2014/main" id="{A24BAA42-7B70-487E-B19A-72B48538BC4E}"/>
              </a:ext>
            </a:extLst>
          </p:cNvPr>
          <p:cNvPicPr>
            <a:picLocks noChangeAspect="1"/>
          </p:cNvPicPr>
          <p:nvPr/>
        </p:nvPicPr>
        <p:blipFill>
          <a:blip r:embed="rId4"/>
          <a:stretch>
            <a:fillRect/>
          </a:stretch>
        </p:blipFill>
        <p:spPr>
          <a:xfrm>
            <a:off x="4038600" y="5124612"/>
            <a:ext cx="4936825" cy="1643345"/>
          </a:xfrm>
          <a:prstGeom prst="rect">
            <a:avLst/>
          </a:prstGeom>
        </p:spPr>
      </p:pic>
      <p:pic>
        <p:nvPicPr>
          <p:cNvPr id="3" name="Picture 2">
            <a:extLst>
              <a:ext uri="{FF2B5EF4-FFF2-40B4-BE49-F238E27FC236}">
                <a16:creationId xmlns:a16="http://schemas.microsoft.com/office/drawing/2014/main" id="{399588D3-BEDB-4AB7-9540-5E55D1908D23}"/>
              </a:ext>
            </a:extLst>
          </p:cNvPr>
          <p:cNvPicPr>
            <a:picLocks noChangeAspect="1"/>
          </p:cNvPicPr>
          <p:nvPr/>
        </p:nvPicPr>
        <p:blipFill>
          <a:blip r:embed="rId5"/>
          <a:stretch>
            <a:fillRect/>
          </a:stretch>
        </p:blipFill>
        <p:spPr>
          <a:xfrm>
            <a:off x="376084" y="5924538"/>
            <a:ext cx="1619250" cy="590550"/>
          </a:xfrm>
          <a:prstGeom prst="rect">
            <a:avLst/>
          </a:prstGeom>
        </p:spPr>
      </p:pic>
    </p:spTree>
    <p:extLst>
      <p:ext uri="{BB962C8B-B14F-4D97-AF65-F5344CB8AC3E}">
        <p14:creationId xmlns:p14="http://schemas.microsoft.com/office/powerpoint/2010/main" val="353644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FABB-1A00-4B51-88F8-B4284D40EDE2}"/>
              </a:ext>
            </a:extLst>
          </p:cNvPr>
          <p:cNvSpPr>
            <a:spLocks noGrp="1"/>
          </p:cNvSpPr>
          <p:nvPr>
            <p:ph type="title"/>
          </p:nvPr>
        </p:nvSpPr>
        <p:spPr>
          <a:xfrm>
            <a:off x="457200" y="52580"/>
            <a:ext cx="8229600" cy="1143000"/>
          </a:xfrm>
        </p:spPr>
        <p:txBody>
          <a:bodyPr>
            <a:normAutofit/>
          </a:bodyPr>
          <a:lstStyle/>
          <a:p>
            <a:r>
              <a:rPr lang="en-US" sz="2800" dirty="0"/>
              <a:t>FM/CRE Career Market</a:t>
            </a:r>
          </a:p>
        </p:txBody>
      </p:sp>
      <p:pic>
        <p:nvPicPr>
          <p:cNvPr id="3" name="Picture 2">
            <a:extLst>
              <a:ext uri="{FF2B5EF4-FFF2-40B4-BE49-F238E27FC236}">
                <a16:creationId xmlns:a16="http://schemas.microsoft.com/office/drawing/2014/main" id="{30486A85-9651-41AB-82EA-1771EB987B2C}"/>
              </a:ext>
            </a:extLst>
          </p:cNvPr>
          <p:cNvPicPr>
            <a:picLocks noChangeAspect="1"/>
          </p:cNvPicPr>
          <p:nvPr/>
        </p:nvPicPr>
        <p:blipFill>
          <a:blip r:embed="rId2"/>
          <a:stretch>
            <a:fillRect/>
          </a:stretch>
        </p:blipFill>
        <p:spPr>
          <a:xfrm>
            <a:off x="7783822" y="3329180"/>
            <a:ext cx="1131577" cy="3450840"/>
          </a:xfrm>
          <a:prstGeom prst="rect">
            <a:avLst/>
          </a:prstGeom>
        </p:spPr>
      </p:pic>
      <p:pic>
        <p:nvPicPr>
          <p:cNvPr id="5" name="Picture 4">
            <a:extLst>
              <a:ext uri="{FF2B5EF4-FFF2-40B4-BE49-F238E27FC236}">
                <a16:creationId xmlns:a16="http://schemas.microsoft.com/office/drawing/2014/main" id="{3FF68F0F-FAA8-4EBE-9483-714D7661DB43}"/>
              </a:ext>
            </a:extLst>
          </p:cNvPr>
          <p:cNvPicPr>
            <a:picLocks noChangeAspect="1"/>
          </p:cNvPicPr>
          <p:nvPr/>
        </p:nvPicPr>
        <p:blipFill>
          <a:blip r:embed="rId3"/>
          <a:stretch>
            <a:fillRect/>
          </a:stretch>
        </p:blipFill>
        <p:spPr>
          <a:xfrm>
            <a:off x="7783822" y="-1"/>
            <a:ext cx="1131577" cy="3460739"/>
          </a:xfrm>
          <a:prstGeom prst="rect">
            <a:avLst/>
          </a:prstGeom>
        </p:spPr>
      </p:pic>
      <p:graphicFrame>
        <p:nvGraphicFramePr>
          <p:cNvPr id="4" name="Content Placeholder 3">
            <a:extLst>
              <a:ext uri="{FF2B5EF4-FFF2-40B4-BE49-F238E27FC236}">
                <a16:creationId xmlns:a16="http://schemas.microsoft.com/office/drawing/2014/main" id="{AE3BA45E-01DE-4B88-850D-612B8D7C043E}"/>
              </a:ext>
            </a:extLst>
          </p:cNvPr>
          <p:cNvGraphicFramePr>
            <a:graphicFrameLocks noGrp="1"/>
          </p:cNvGraphicFramePr>
          <p:nvPr>
            <p:ph idx="1"/>
            <p:extLst>
              <p:ext uri="{D42A27DB-BD31-4B8C-83A1-F6EECF244321}">
                <p14:modId xmlns:p14="http://schemas.microsoft.com/office/powerpoint/2010/main" val="3971545582"/>
              </p:ext>
            </p:extLst>
          </p:nvPr>
        </p:nvGraphicFramePr>
        <p:xfrm>
          <a:off x="304800" y="1248160"/>
          <a:ext cx="7239000" cy="4269092"/>
        </p:xfrm>
        <a:graphic>
          <a:graphicData uri="http://schemas.openxmlformats.org/drawingml/2006/table">
            <a:tbl>
              <a:tblPr/>
              <a:tblGrid>
                <a:gridCol w="1711211">
                  <a:extLst>
                    <a:ext uri="{9D8B030D-6E8A-4147-A177-3AD203B41FA5}">
                      <a16:colId xmlns:a16="http://schemas.microsoft.com/office/drawing/2014/main" val="1108522527"/>
                    </a:ext>
                  </a:extLst>
                </a:gridCol>
                <a:gridCol w="1615076">
                  <a:extLst>
                    <a:ext uri="{9D8B030D-6E8A-4147-A177-3AD203B41FA5}">
                      <a16:colId xmlns:a16="http://schemas.microsoft.com/office/drawing/2014/main" val="3043498782"/>
                    </a:ext>
                  </a:extLst>
                </a:gridCol>
                <a:gridCol w="1413191">
                  <a:extLst>
                    <a:ext uri="{9D8B030D-6E8A-4147-A177-3AD203B41FA5}">
                      <a16:colId xmlns:a16="http://schemas.microsoft.com/office/drawing/2014/main" val="1923791708"/>
                    </a:ext>
                  </a:extLst>
                </a:gridCol>
                <a:gridCol w="1172853">
                  <a:extLst>
                    <a:ext uri="{9D8B030D-6E8A-4147-A177-3AD203B41FA5}">
                      <a16:colId xmlns:a16="http://schemas.microsoft.com/office/drawing/2014/main" val="3483641607"/>
                    </a:ext>
                  </a:extLst>
                </a:gridCol>
                <a:gridCol w="1326669">
                  <a:extLst>
                    <a:ext uri="{9D8B030D-6E8A-4147-A177-3AD203B41FA5}">
                      <a16:colId xmlns:a16="http://schemas.microsoft.com/office/drawing/2014/main" val="1616945166"/>
                    </a:ext>
                  </a:extLst>
                </a:gridCol>
              </a:tblGrid>
              <a:tr h="227703">
                <a:tc gridSpan="5">
                  <a:txBody>
                    <a:bodyPr/>
                    <a:lstStyle/>
                    <a:p>
                      <a:pPr algn="ctr" fontAlgn="b"/>
                      <a:r>
                        <a:rPr lang="en-US" sz="1200" b="1" i="0" u="none" strike="noStrike" dirty="0">
                          <a:solidFill>
                            <a:srgbClr val="000000"/>
                          </a:solidFill>
                          <a:effectLst/>
                          <a:latin typeface="Calibri" panose="020F0502020204030204" pitchFamily="34" charset="0"/>
                        </a:rPr>
                        <a:t>ALL INDUSTRIES WORLDWIDE</a:t>
                      </a:r>
                    </a:p>
                  </a:txBody>
                  <a:tcPr marL="6107" marR="6107" marT="6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2487332"/>
                  </a:ext>
                </a:extLst>
              </a:tr>
              <a:tr h="227703">
                <a:tc>
                  <a:txBody>
                    <a:bodyPr/>
                    <a:lstStyle/>
                    <a:p>
                      <a:pPr algn="l" fontAlgn="b"/>
                      <a:r>
                        <a:rPr lang="en-US" sz="1200" b="0" i="0" u="none" strike="noStrike" dirty="0">
                          <a:solidFill>
                            <a:srgbClr val="000000"/>
                          </a:solidFill>
                          <a:effectLst/>
                          <a:latin typeface="Calibri" panose="020F0502020204030204" pitchFamily="34" charset="0"/>
                        </a:rPr>
                        <a:t> </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Government/Regulated</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dirty="0">
                          <a:solidFill>
                            <a:srgbClr val="000000"/>
                          </a:solidFill>
                          <a:effectLst/>
                          <a:latin typeface="Calibri" panose="020F0502020204030204" pitchFamily="34" charset="0"/>
                        </a:rPr>
                        <a:t>Private</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586441"/>
                  </a:ext>
                </a:extLst>
              </a:tr>
              <a:tr h="236461">
                <a:tc>
                  <a:txBody>
                    <a:bodyPr/>
                    <a:lstStyle/>
                    <a:p>
                      <a:pPr algn="l" fontAlgn="b"/>
                      <a:r>
                        <a:rPr lang="en-US" sz="1200" b="1" i="0" u="none" strike="noStrike" dirty="0">
                          <a:solidFill>
                            <a:srgbClr val="000000"/>
                          </a:solidFill>
                          <a:effectLst/>
                          <a:latin typeface="Calibri" panose="020F0502020204030204" pitchFamily="34" charset="0"/>
                        </a:rPr>
                        <a:t>Management Only</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Federal/State/Local</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Fortune 100</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Large Companies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Small Companies</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461595"/>
                  </a:ext>
                </a:extLst>
              </a:tr>
              <a:tr h="227703">
                <a:tc>
                  <a:txBody>
                    <a:bodyPr/>
                    <a:lstStyle/>
                    <a:p>
                      <a:pPr algn="l" fontAlgn="b"/>
                      <a:r>
                        <a:rPr lang="en-US" sz="1200" b="1" i="0" u="none" strike="noStrike" dirty="0">
                          <a:solidFill>
                            <a:srgbClr val="000000"/>
                          </a:solidFill>
                          <a:effectLst/>
                          <a:latin typeface="Calibri" panose="020F0502020204030204" pitchFamily="34" charset="0"/>
                        </a:rPr>
                        <a:t>Org. Structure</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panose="020F0502020204030204" pitchFamily="34" charset="0"/>
                        </a:rPr>
                        <a:t>Vertical</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panose="020F0502020204030204" pitchFamily="34" charset="0"/>
                        </a:rPr>
                        <a:t>Vertical</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panose="020F0502020204030204" pitchFamily="34" charset="0"/>
                        </a:rPr>
                        <a:t>Vertical</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panose="020F0502020204030204" pitchFamily="34" charset="0"/>
                        </a:rPr>
                        <a:t>Horizontal</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51791049"/>
                  </a:ext>
                </a:extLst>
              </a:tr>
              <a:tr h="227703">
                <a:tc>
                  <a:txBody>
                    <a:bodyPr/>
                    <a:lstStyle/>
                    <a:p>
                      <a:pPr algn="l" fontAlgn="b"/>
                      <a:r>
                        <a:rPr lang="en-US" sz="1200" b="1" i="0" u="none" strike="noStrike">
                          <a:solidFill>
                            <a:srgbClr val="000000"/>
                          </a:solidFill>
                          <a:effectLst/>
                          <a:latin typeface="Calibri" panose="020F0502020204030204" pitchFamily="34" charset="0"/>
                        </a:rPr>
                        <a:t>Org. Levels</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 3 to 5</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 to 6</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4 to 5</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2 to 3</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04221046"/>
                  </a:ext>
                </a:extLst>
              </a:tr>
              <a:tr h="227703">
                <a:tc>
                  <a:txBody>
                    <a:bodyPr/>
                    <a:lstStyle/>
                    <a:p>
                      <a:pPr algn="l" fontAlgn="b"/>
                      <a:r>
                        <a:rPr lang="en-US" sz="1200" b="1" i="0" u="none" strike="noStrike">
                          <a:solidFill>
                            <a:srgbClr val="000000"/>
                          </a:solidFill>
                          <a:effectLst/>
                          <a:latin typeface="Calibri" panose="020F0502020204030204" pitchFamily="34" charset="0"/>
                        </a:rPr>
                        <a:t>Employee Base </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25 to 1000</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1000 to 2000</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500 to 1000</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 to 50</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042288"/>
                  </a:ext>
                </a:extLst>
              </a:tr>
              <a:tr h="227703">
                <a:tc>
                  <a:txBody>
                    <a:bodyPr/>
                    <a:lstStyle/>
                    <a:p>
                      <a:pPr algn="l" fontAlgn="b"/>
                      <a:r>
                        <a:rPr lang="en-US" sz="1200" b="1" i="0" u="none" strike="noStrike">
                          <a:solidFill>
                            <a:srgbClr val="000000"/>
                          </a:solidFill>
                          <a:effectLst/>
                          <a:latin typeface="Calibri" panose="020F0502020204030204" pitchFamily="34" charset="0"/>
                        </a:rPr>
                        <a:t>Space</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Up to 1B SF </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50M to 500M SF</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10M to 100M</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700K SF per FM</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3653684"/>
                  </a:ext>
                </a:extLst>
              </a:tr>
              <a:tr h="227703">
                <a:tc>
                  <a:txBody>
                    <a:bodyPr/>
                    <a:lstStyle/>
                    <a:p>
                      <a:pPr algn="l" fontAlgn="b"/>
                      <a:r>
                        <a:rPr lang="en-US" sz="1200" b="1" i="0" u="none" strike="noStrike">
                          <a:solidFill>
                            <a:srgbClr val="000000"/>
                          </a:solidFill>
                          <a:effectLst/>
                          <a:latin typeface="Calibri" panose="020F0502020204030204" pitchFamily="34" charset="0"/>
                        </a:rPr>
                        <a:t>No. of Bldgs.</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Up to several thousand</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Up to 10's of thousands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Up to 500 </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1 to 100</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0303045"/>
                  </a:ext>
                </a:extLst>
              </a:tr>
              <a:tr h="227703">
                <a:tc>
                  <a:txBody>
                    <a:bodyPr/>
                    <a:lstStyle/>
                    <a:p>
                      <a:pPr algn="l" fontAlgn="b"/>
                      <a:r>
                        <a:rPr lang="en-US" sz="1200" b="1" i="0" u="none" strike="noStrike">
                          <a:solidFill>
                            <a:srgbClr val="000000"/>
                          </a:solidFill>
                          <a:effectLst/>
                          <a:latin typeface="Calibri" panose="020F0502020204030204" pitchFamily="34" charset="0"/>
                        </a:rPr>
                        <a:t>Supply Chain Bid Process</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Limited</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Competitive</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Competitive</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Limited</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9061179"/>
                  </a:ext>
                </a:extLst>
              </a:tr>
              <a:tr h="227703">
                <a:tc>
                  <a:txBody>
                    <a:bodyPr/>
                    <a:lstStyle/>
                    <a:p>
                      <a:pPr algn="l" fontAlgn="b"/>
                      <a:r>
                        <a:rPr lang="en-US" sz="1200" b="1" i="0" u="none" strike="noStrike">
                          <a:solidFill>
                            <a:srgbClr val="000000"/>
                          </a:solidFill>
                          <a:effectLst/>
                          <a:latin typeface="Calibri" panose="020F0502020204030204" pitchFamily="34" charset="0"/>
                        </a:rPr>
                        <a:t>Travel</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 </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2100606"/>
                  </a:ext>
                </a:extLst>
              </a:tr>
              <a:tr h="227703">
                <a:tc>
                  <a:txBody>
                    <a:bodyPr/>
                    <a:lstStyle/>
                    <a:p>
                      <a:pPr algn="r" fontAlgn="b"/>
                      <a:r>
                        <a:rPr lang="en-US" sz="1200" b="0" i="0" u="none" strike="noStrike">
                          <a:solidFill>
                            <a:srgbClr val="000000"/>
                          </a:solidFill>
                          <a:effectLst/>
                          <a:latin typeface="Calibri" panose="020F0502020204030204" pitchFamily="34" charset="0"/>
                        </a:rPr>
                        <a:t>International</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 </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17574342"/>
                  </a:ext>
                </a:extLst>
              </a:tr>
              <a:tr h="227703">
                <a:tc>
                  <a:txBody>
                    <a:bodyPr/>
                    <a:lstStyle/>
                    <a:p>
                      <a:pPr algn="r" fontAlgn="b"/>
                      <a:r>
                        <a:rPr lang="en-US" sz="1200" b="0" i="0" u="none" strike="noStrike">
                          <a:solidFill>
                            <a:srgbClr val="000000"/>
                          </a:solidFill>
                          <a:effectLst/>
                          <a:latin typeface="Calibri" panose="020F0502020204030204" pitchFamily="34" charset="0"/>
                        </a:rPr>
                        <a:t>National</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5930358"/>
                  </a:ext>
                </a:extLst>
              </a:tr>
              <a:tr h="227703">
                <a:tc>
                  <a:txBody>
                    <a:bodyPr/>
                    <a:lstStyle/>
                    <a:p>
                      <a:pPr algn="r" fontAlgn="b"/>
                      <a:r>
                        <a:rPr lang="en-US" sz="1200" b="0" i="0" u="none" strike="noStrike">
                          <a:solidFill>
                            <a:srgbClr val="000000"/>
                          </a:solidFill>
                          <a:effectLst/>
                          <a:latin typeface="Calibri" panose="020F0502020204030204" pitchFamily="34" charset="0"/>
                        </a:rPr>
                        <a:t>Regional</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4800000"/>
                  </a:ext>
                </a:extLst>
              </a:tr>
              <a:tr h="236461">
                <a:tc>
                  <a:txBody>
                    <a:bodyPr/>
                    <a:lstStyle/>
                    <a:p>
                      <a:pPr algn="l" fontAlgn="b"/>
                      <a:r>
                        <a:rPr lang="en-US" sz="1200" b="1" i="0" u="none" strike="noStrike">
                          <a:solidFill>
                            <a:srgbClr val="000000"/>
                          </a:solidFill>
                          <a:effectLst/>
                          <a:latin typeface="Calibri" panose="020F0502020204030204" pitchFamily="34" charset="0"/>
                        </a:rPr>
                        <a:t>Outsource Positions</a:t>
                      </a:r>
                    </a:p>
                  </a:txBody>
                  <a:tcPr marL="6107" marR="6107" marT="6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Limited</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Varies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Varies</a:t>
                      </a:r>
                    </a:p>
                  </a:txBody>
                  <a:tcPr marL="6107" marR="6107" marT="6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Yes</a:t>
                      </a:r>
                    </a:p>
                  </a:txBody>
                  <a:tcPr marL="6107" marR="6107" marT="6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135252"/>
                  </a:ext>
                </a:extLst>
              </a:tr>
              <a:tr h="227703">
                <a:tc>
                  <a:txBody>
                    <a:bodyPr/>
                    <a:lstStyle/>
                    <a:p>
                      <a:pPr algn="l" fontAlgn="b"/>
                      <a:r>
                        <a:rPr lang="en-US" sz="1200" b="0" i="0" u="none" strike="noStrike">
                          <a:solidFill>
                            <a:srgbClr val="000000"/>
                          </a:solidFill>
                          <a:effectLst/>
                          <a:latin typeface="Calibri" panose="020F0502020204030204" pitchFamily="34" charset="0"/>
                        </a:rPr>
                        <a:t> </a:t>
                      </a:r>
                    </a:p>
                  </a:txBody>
                  <a:tcPr marL="6107" marR="6107" marT="610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dirty="0">
                          <a:solidFill>
                            <a:srgbClr val="000000"/>
                          </a:solidFill>
                          <a:effectLst/>
                          <a:latin typeface="Calibri" panose="020F0502020204030204" pitchFamily="34" charset="0"/>
                        </a:rPr>
                        <a:t>Type of Space - Owned/Leased</a:t>
                      </a:r>
                    </a:p>
                  </a:txBody>
                  <a:tcPr marL="6107" marR="6107" marT="610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5322185"/>
                  </a:ext>
                </a:extLst>
              </a:tr>
              <a:tr h="227703">
                <a:tc>
                  <a:txBody>
                    <a:bodyPr/>
                    <a:lstStyle/>
                    <a:p>
                      <a:pPr algn="l" fontAlgn="b"/>
                      <a:r>
                        <a:rPr lang="en-US" sz="1200" b="0" i="0" u="none" strike="noStrike">
                          <a:solidFill>
                            <a:srgbClr val="000000"/>
                          </a:solidFill>
                          <a:effectLst/>
                          <a:latin typeface="Calibri" panose="020F0502020204030204" pitchFamily="34" charset="0"/>
                        </a:rPr>
                        <a:t> </a:t>
                      </a:r>
                    </a:p>
                  </a:txBody>
                  <a:tcPr marL="6107" marR="6107" marT="6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dirty="0">
                          <a:solidFill>
                            <a:srgbClr val="000000"/>
                          </a:solidFill>
                          <a:effectLst/>
                          <a:latin typeface="Calibri" panose="020F0502020204030204" pitchFamily="34" charset="0"/>
                        </a:rPr>
                        <a:t>External Services - Contractors, Vendors, Suppliers, A&amp;E firms, Consultants</a:t>
                      </a:r>
                    </a:p>
                  </a:txBody>
                  <a:tcPr marL="6107" marR="6107" marT="6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3231814"/>
                  </a:ext>
                </a:extLst>
              </a:tr>
              <a:tr h="227703">
                <a:tc>
                  <a:txBody>
                    <a:bodyPr/>
                    <a:lstStyle/>
                    <a:p>
                      <a:pPr algn="l" fontAlgn="b"/>
                      <a:r>
                        <a:rPr lang="en-US" sz="1200" b="0" i="0" u="none" strike="noStrike">
                          <a:solidFill>
                            <a:srgbClr val="000000"/>
                          </a:solidFill>
                          <a:effectLst/>
                          <a:latin typeface="Calibri" panose="020F0502020204030204" pitchFamily="34" charset="0"/>
                        </a:rPr>
                        <a:t> </a:t>
                      </a:r>
                    </a:p>
                  </a:txBody>
                  <a:tcPr marL="6107" marR="6107" marT="6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dirty="0">
                          <a:solidFill>
                            <a:srgbClr val="000000"/>
                          </a:solidFill>
                          <a:effectLst/>
                          <a:latin typeface="Calibri" panose="020F0502020204030204" pitchFamily="34" charset="0"/>
                        </a:rPr>
                        <a:t>Alliance Partners/Preferred Vendors</a:t>
                      </a:r>
                    </a:p>
                  </a:txBody>
                  <a:tcPr marL="6107" marR="6107" marT="6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5282666"/>
                  </a:ext>
                </a:extLst>
              </a:tr>
              <a:tr h="236461">
                <a:tc>
                  <a:txBody>
                    <a:bodyPr/>
                    <a:lstStyle/>
                    <a:p>
                      <a:pPr algn="l" fontAlgn="b"/>
                      <a:r>
                        <a:rPr lang="en-US" sz="1200" b="0" i="0" u="none" strike="noStrike">
                          <a:solidFill>
                            <a:srgbClr val="000000"/>
                          </a:solidFill>
                          <a:effectLst/>
                          <a:latin typeface="Calibri" panose="020F0502020204030204" pitchFamily="34" charset="0"/>
                        </a:rPr>
                        <a:t> </a:t>
                      </a:r>
                    </a:p>
                  </a:txBody>
                  <a:tcPr marL="6107" marR="6107" marT="6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dirty="0">
                          <a:solidFill>
                            <a:srgbClr val="000000"/>
                          </a:solidFill>
                          <a:effectLst/>
                          <a:latin typeface="Calibri" panose="020F0502020204030204" pitchFamily="34" charset="0"/>
                        </a:rPr>
                        <a:t>Major Service Providers - JLL, C&amp;W, J&amp;J, </a:t>
                      </a:r>
                      <a:r>
                        <a:rPr lang="en-US" sz="1200" b="1" i="0" u="none" strike="noStrike" dirty="0" err="1">
                          <a:solidFill>
                            <a:srgbClr val="000000"/>
                          </a:solidFill>
                          <a:effectLst/>
                          <a:latin typeface="Calibri" panose="020F0502020204030204" pitchFamily="34" charset="0"/>
                        </a:rPr>
                        <a:t>Sudexo</a:t>
                      </a:r>
                      <a:r>
                        <a:rPr lang="en-US" sz="1200" b="1" i="0" u="none" strike="noStrike" dirty="0">
                          <a:solidFill>
                            <a:srgbClr val="000000"/>
                          </a:solidFill>
                          <a:effectLst/>
                          <a:latin typeface="Calibri" panose="020F0502020204030204" pitchFamily="34" charset="0"/>
                        </a:rPr>
                        <a:t>, CBRE, ISS, Others</a:t>
                      </a:r>
                    </a:p>
                  </a:txBody>
                  <a:tcPr marL="6107" marR="6107" marT="6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5600438"/>
                  </a:ext>
                </a:extLst>
              </a:tr>
            </a:tbl>
          </a:graphicData>
        </a:graphic>
      </p:graphicFrame>
      <p:pic>
        <p:nvPicPr>
          <p:cNvPr id="8" name="Picture 7">
            <a:extLst>
              <a:ext uri="{FF2B5EF4-FFF2-40B4-BE49-F238E27FC236}">
                <a16:creationId xmlns:a16="http://schemas.microsoft.com/office/drawing/2014/main" id="{3A8F2A9E-487A-42F9-AC53-2D1588C562F9}"/>
              </a:ext>
            </a:extLst>
          </p:cNvPr>
          <p:cNvPicPr>
            <a:picLocks noChangeAspect="1"/>
          </p:cNvPicPr>
          <p:nvPr/>
        </p:nvPicPr>
        <p:blipFill>
          <a:blip r:embed="rId4"/>
          <a:stretch>
            <a:fillRect/>
          </a:stretch>
        </p:blipFill>
        <p:spPr>
          <a:xfrm>
            <a:off x="457200" y="253128"/>
            <a:ext cx="1813162" cy="661271"/>
          </a:xfrm>
          <a:prstGeom prst="rect">
            <a:avLst/>
          </a:prstGeom>
        </p:spPr>
      </p:pic>
    </p:spTree>
    <p:extLst>
      <p:ext uri="{BB962C8B-B14F-4D97-AF65-F5344CB8AC3E}">
        <p14:creationId xmlns:p14="http://schemas.microsoft.com/office/powerpoint/2010/main" val="152256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99B5C1B7-26F1-402A-980E-82D3F713FD0C}"/>
              </a:ext>
            </a:extLst>
          </p:cNvPr>
          <p:cNvSpPr/>
          <p:nvPr/>
        </p:nvSpPr>
        <p:spPr>
          <a:xfrm>
            <a:off x="2134522" y="1257300"/>
            <a:ext cx="4552950" cy="5181600"/>
          </a:xfrm>
          <a:prstGeom prst="ellipse">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75E0E8C-98BF-4AF5-BCF8-1D29900CE727}"/>
              </a:ext>
            </a:extLst>
          </p:cNvPr>
          <p:cNvSpPr/>
          <p:nvPr/>
        </p:nvSpPr>
        <p:spPr>
          <a:xfrm>
            <a:off x="2971800" y="2057400"/>
            <a:ext cx="2819400" cy="3581400"/>
          </a:xfrm>
          <a:prstGeom prst="ellips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3AE6FD2-67F3-4F5E-8B5C-96103C0B887C}"/>
              </a:ext>
            </a:extLst>
          </p:cNvPr>
          <p:cNvPicPr>
            <a:picLocks noChangeAspect="1"/>
          </p:cNvPicPr>
          <p:nvPr/>
        </p:nvPicPr>
        <p:blipFill>
          <a:blip r:embed="rId2"/>
          <a:stretch>
            <a:fillRect/>
          </a:stretch>
        </p:blipFill>
        <p:spPr>
          <a:xfrm>
            <a:off x="478862" y="240839"/>
            <a:ext cx="1619250" cy="590550"/>
          </a:xfrm>
          <a:prstGeom prst="rect">
            <a:avLst/>
          </a:prstGeom>
        </p:spPr>
      </p:pic>
      <p:sp>
        <p:nvSpPr>
          <p:cNvPr id="2" name="Title 1">
            <a:extLst>
              <a:ext uri="{FF2B5EF4-FFF2-40B4-BE49-F238E27FC236}">
                <a16:creationId xmlns:a16="http://schemas.microsoft.com/office/drawing/2014/main" id="{51B45FC3-8D68-4F82-9074-F3E1BEA2F4BE}"/>
              </a:ext>
            </a:extLst>
          </p:cNvPr>
          <p:cNvSpPr>
            <a:spLocks noGrp="1"/>
          </p:cNvSpPr>
          <p:nvPr>
            <p:ph type="title"/>
          </p:nvPr>
        </p:nvSpPr>
        <p:spPr>
          <a:xfrm>
            <a:off x="381000" y="240839"/>
            <a:ext cx="8229600" cy="715962"/>
          </a:xfrm>
        </p:spPr>
        <p:txBody>
          <a:bodyPr>
            <a:normAutofit/>
          </a:bodyPr>
          <a:lstStyle/>
          <a:p>
            <a:r>
              <a:rPr lang="en-US" sz="2800" dirty="0"/>
              <a:t>Leadership Characteristics</a:t>
            </a:r>
          </a:p>
        </p:txBody>
      </p:sp>
      <p:sp>
        <p:nvSpPr>
          <p:cNvPr id="11" name="Oval 10">
            <a:extLst>
              <a:ext uri="{FF2B5EF4-FFF2-40B4-BE49-F238E27FC236}">
                <a16:creationId xmlns:a16="http://schemas.microsoft.com/office/drawing/2014/main" id="{126DEDC8-2563-4E53-8BE8-9CE4D2A7A3D5}"/>
              </a:ext>
            </a:extLst>
          </p:cNvPr>
          <p:cNvSpPr/>
          <p:nvPr/>
        </p:nvSpPr>
        <p:spPr>
          <a:xfrm>
            <a:off x="3771900" y="2819400"/>
            <a:ext cx="1219200" cy="2057400"/>
          </a:xfrm>
          <a:prstGeom prst="ellips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552AEC82-F2AB-4A3F-BFF9-C1AB13A39E29}"/>
              </a:ext>
            </a:extLst>
          </p:cNvPr>
          <p:cNvSpPr txBox="1">
            <a:spLocks/>
          </p:cNvSpPr>
          <p:nvPr/>
        </p:nvSpPr>
        <p:spPr>
          <a:xfrm>
            <a:off x="3886200" y="3610334"/>
            <a:ext cx="990600" cy="399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SELF</a:t>
            </a:r>
          </a:p>
        </p:txBody>
      </p:sp>
      <p:sp>
        <p:nvSpPr>
          <p:cNvPr id="22" name="Title 1">
            <a:extLst>
              <a:ext uri="{FF2B5EF4-FFF2-40B4-BE49-F238E27FC236}">
                <a16:creationId xmlns:a16="http://schemas.microsoft.com/office/drawing/2014/main" id="{084107CC-6B73-445F-9E67-E9828F09AB35}"/>
              </a:ext>
            </a:extLst>
          </p:cNvPr>
          <p:cNvSpPr txBox="1">
            <a:spLocks/>
          </p:cNvSpPr>
          <p:nvPr/>
        </p:nvSpPr>
        <p:spPr>
          <a:xfrm>
            <a:off x="3886200" y="2254711"/>
            <a:ext cx="990600" cy="399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Passion</a:t>
            </a:r>
          </a:p>
        </p:txBody>
      </p:sp>
      <p:sp>
        <p:nvSpPr>
          <p:cNvPr id="23" name="Title 1">
            <a:extLst>
              <a:ext uri="{FF2B5EF4-FFF2-40B4-BE49-F238E27FC236}">
                <a16:creationId xmlns:a16="http://schemas.microsoft.com/office/drawing/2014/main" id="{660391D2-2C1D-4AAD-ABE7-D69622D8B62C}"/>
              </a:ext>
            </a:extLst>
          </p:cNvPr>
          <p:cNvSpPr txBox="1">
            <a:spLocks/>
          </p:cNvSpPr>
          <p:nvPr/>
        </p:nvSpPr>
        <p:spPr>
          <a:xfrm>
            <a:off x="3915697" y="4901381"/>
            <a:ext cx="990600" cy="399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Purpose</a:t>
            </a:r>
          </a:p>
        </p:txBody>
      </p:sp>
      <p:sp>
        <p:nvSpPr>
          <p:cNvPr id="24" name="Title 1">
            <a:extLst>
              <a:ext uri="{FF2B5EF4-FFF2-40B4-BE49-F238E27FC236}">
                <a16:creationId xmlns:a16="http://schemas.microsoft.com/office/drawing/2014/main" id="{543BA35A-3955-49B0-8D7C-72AB0B1A51E6}"/>
              </a:ext>
            </a:extLst>
          </p:cNvPr>
          <p:cNvSpPr txBox="1">
            <a:spLocks/>
          </p:cNvSpPr>
          <p:nvPr/>
        </p:nvSpPr>
        <p:spPr>
          <a:xfrm>
            <a:off x="2876550" y="3610334"/>
            <a:ext cx="990600" cy="399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Vision</a:t>
            </a:r>
          </a:p>
        </p:txBody>
      </p:sp>
      <p:sp>
        <p:nvSpPr>
          <p:cNvPr id="25" name="Title 1">
            <a:extLst>
              <a:ext uri="{FF2B5EF4-FFF2-40B4-BE49-F238E27FC236}">
                <a16:creationId xmlns:a16="http://schemas.microsoft.com/office/drawing/2014/main" id="{473F4571-1971-4A78-84C3-333AEF2F3AF1}"/>
              </a:ext>
            </a:extLst>
          </p:cNvPr>
          <p:cNvSpPr txBox="1">
            <a:spLocks/>
          </p:cNvSpPr>
          <p:nvPr/>
        </p:nvSpPr>
        <p:spPr>
          <a:xfrm>
            <a:off x="4991100" y="3610334"/>
            <a:ext cx="990600" cy="399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Value</a:t>
            </a:r>
          </a:p>
        </p:txBody>
      </p:sp>
      <p:sp>
        <p:nvSpPr>
          <p:cNvPr id="26" name="Title 1">
            <a:extLst>
              <a:ext uri="{FF2B5EF4-FFF2-40B4-BE49-F238E27FC236}">
                <a16:creationId xmlns:a16="http://schemas.microsoft.com/office/drawing/2014/main" id="{839C9AF0-2C18-4D75-9F9D-E947C79AEFD4}"/>
              </a:ext>
            </a:extLst>
          </p:cNvPr>
          <p:cNvSpPr txBox="1">
            <a:spLocks/>
          </p:cNvSpPr>
          <p:nvPr/>
        </p:nvSpPr>
        <p:spPr>
          <a:xfrm>
            <a:off x="3886200" y="1431030"/>
            <a:ext cx="990600" cy="521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Think Future</a:t>
            </a:r>
          </a:p>
        </p:txBody>
      </p:sp>
      <p:sp>
        <p:nvSpPr>
          <p:cNvPr id="27" name="Title 1">
            <a:extLst>
              <a:ext uri="{FF2B5EF4-FFF2-40B4-BE49-F238E27FC236}">
                <a16:creationId xmlns:a16="http://schemas.microsoft.com/office/drawing/2014/main" id="{639D1EEE-1906-4F29-B7FE-B7A8F0B5B23C}"/>
              </a:ext>
            </a:extLst>
          </p:cNvPr>
          <p:cNvSpPr txBox="1">
            <a:spLocks/>
          </p:cNvSpPr>
          <p:nvPr/>
        </p:nvSpPr>
        <p:spPr>
          <a:xfrm>
            <a:off x="2029747" y="3982278"/>
            <a:ext cx="990600" cy="521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Trust</a:t>
            </a:r>
          </a:p>
        </p:txBody>
      </p:sp>
      <p:sp>
        <p:nvSpPr>
          <p:cNvPr id="28" name="Title 1">
            <a:extLst>
              <a:ext uri="{FF2B5EF4-FFF2-40B4-BE49-F238E27FC236}">
                <a16:creationId xmlns:a16="http://schemas.microsoft.com/office/drawing/2014/main" id="{FBCC9BBB-5DC0-4DF5-9262-E54394C9A467}"/>
              </a:ext>
            </a:extLst>
          </p:cNvPr>
          <p:cNvSpPr txBox="1">
            <a:spLocks/>
          </p:cNvSpPr>
          <p:nvPr/>
        </p:nvSpPr>
        <p:spPr>
          <a:xfrm>
            <a:off x="5824307" y="3945760"/>
            <a:ext cx="990600" cy="521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Global Mindset</a:t>
            </a:r>
          </a:p>
        </p:txBody>
      </p:sp>
      <p:sp>
        <p:nvSpPr>
          <p:cNvPr id="29" name="Title 1">
            <a:extLst>
              <a:ext uri="{FF2B5EF4-FFF2-40B4-BE49-F238E27FC236}">
                <a16:creationId xmlns:a16="http://schemas.microsoft.com/office/drawing/2014/main" id="{8C66E095-01A8-45D3-BEA5-F08CF5DAE244}"/>
              </a:ext>
            </a:extLst>
          </p:cNvPr>
          <p:cNvSpPr txBox="1">
            <a:spLocks/>
          </p:cNvSpPr>
          <p:nvPr/>
        </p:nvSpPr>
        <p:spPr>
          <a:xfrm>
            <a:off x="2533766" y="5117564"/>
            <a:ext cx="990600" cy="521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Engage</a:t>
            </a:r>
          </a:p>
        </p:txBody>
      </p:sp>
      <p:sp>
        <p:nvSpPr>
          <p:cNvPr id="30" name="Title 1">
            <a:extLst>
              <a:ext uri="{FF2B5EF4-FFF2-40B4-BE49-F238E27FC236}">
                <a16:creationId xmlns:a16="http://schemas.microsoft.com/office/drawing/2014/main" id="{57384D84-1612-423D-AD5A-FC90BC3A04B1}"/>
              </a:ext>
            </a:extLst>
          </p:cNvPr>
          <p:cNvSpPr txBox="1">
            <a:spLocks/>
          </p:cNvSpPr>
          <p:nvPr/>
        </p:nvSpPr>
        <p:spPr>
          <a:xfrm>
            <a:off x="2008699" y="2393425"/>
            <a:ext cx="1590368" cy="521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Clear Expectations</a:t>
            </a:r>
          </a:p>
        </p:txBody>
      </p:sp>
      <p:sp>
        <p:nvSpPr>
          <p:cNvPr id="31" name="Title 1">
            <a:extLst>
              <a:ext uri="{FF2B5EF4-FFF2-40B4-BE49-F238E27FC236}">
                <a16:creationId xmlns:a16="http://schemas.microsoft.com/office/drawing/2014/main" id="{98765102-033B-49F0-9C56-9DCA167AD262}"/>
              </a:ext>
            </a:extLst>
          </p:cNvPr>
          <p:cNvSpPr txBox="1">
            <a:spLocks/>
          </p:cNvSpPr>
          <p:nvPr/>
        </p:nvSpPr>
        <p:spPr>
          <a:xfrm>
            <a:off x="5497308" y="2338216"/>
            <a:ext cx="1387884" cy="521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Emotional Intelligence</a:t>
            </a:r>
          </a:p>
        </p:txBody>
      </p:sp>
      <p:sp>
        <p:nvSpPr>
          <p:cNvPr id="32" name="Title 1">
            <a:extLst>
              <a:ext uri="{FF2B5EF4-FFF2-40B4-BE49-F238E27FC236}">
                <a16:creationId xmlns:a16="http://schemas.microsoft.com/office/drawing/2014/main" id="{22A6D27C-22E8-48DA-B9AC-25F86982D807}"/>
              </a:ext>
            </a:extLst>
          </p:cNvPr>
          <p:cNvSpPr txBox="1">
            <a:spLocks/>
          </p:cNvSpPr>
          <p:nvPr/>
        </p:nvSpPr>
        <p:spPr>
          <a:xfrm>
            <a:off x="5249504" y="5209996"/>
            <a:ext cx="990600" cy="521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Team</a:t>
            </a:r>
          </a:p>
        </p:txBody>
      </p:sp>
      <p:sp>
        <p:nvSpPr>
          <p:cNvPr id="33" name="Title 1">
            <a:extLst>
              <a:ext uri="{FF2B5EF4-FFF2-40B4-BE49-F238E27FC236}">
                <a16:creationId xmlns:a16="http://schemas.microsoft.com/office/drawing/2014/main" id="{7E7B66C8-32B1-459E-8C0B-D4FFC38A7166}"/>
              </a:ext>
            </a:extLst>
          </p:cNvPr>
          <p:cNvSpPr txBox="1">
            <a:spLocks/>
          </p:cNvSpPr>
          <p:nvPr/>
        </p:nvSpPr>
        <p:spPr>
          <a:xfrm>
            <a:off x="3915697" y="5743923"/>
            <a:ext cx="990600" cy="521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Engage</a:t>
            </a:r>
          </a:p>
        </p:txBody>
      </p:sp>
      <p:sp>
        <p:nvSpPr>
          <p:cNvPr id="34" name="TextBox 33">
            <a:extLst>
              <a:ext uri="{FF2B5EF4-FFF2-40B4-BE49-F238E27FC236}">
                <a16:creationId xmlns:a16="http://schemas.microsoft.com/office/drawing/2014/main" id="{7AE00BDC-8DCE-4B4E-8DE0-09E2E4ED6997}"/>
              </a:ext>
            </a:extLst>
          </p:cNvPr>
          <p:cNvSpPr txBox="1"/>
          <p:nvPr/>
        </p:nvSpPr>
        <p:spPr>
          <a:xfrm>
            <a:off x="7038975" y="2004645"/>
            <a:ext cx="1774262" cy="1323439"/>
          </a:xfrm>
          <a:prstGeom prst="rect">
            <a:avLst/>
          </a:prstGeom>
          <a:noFill/>
        </p:spPr>
        <p:txBody>
          <a:bodyPr wrap="square" rtlCol="0">
            <a:spAutoFit/>
          </a:bodyPr>
          <a:lstStyle/>
          <a:p>
            <a:r>
              <a:rPr lang="en-US" sz="1600" dirty="0"/>
              <a:t>&gt; </a:t>
            </a:r>
            <a:r>
              <a:rPr lang="en-US" sz="1600" dirty="0">
                <a:solidFill>
                  <a:srgbClr val="0070C0"/>
                </a:solidFill>
              </a:rPr>
              <a:t>Every challenge good or bad, is an opportunity to grow and expand your capabilities</a:t>
            </a:r>
          </a:p>
        </p:txBody>
      </p:sp>
      <p:sp>
        <p:nvSpPr>
          <p:cNvPr id="35" name="TextBox 34">
            <a:extLst>
              <a:ext uri="{FF2B5EF4-FFF2-40B4-BE49-F238E27FC236}">
                <a16:creationId xmlns:a16="http://schemas.microsoft.com/office/drawing/2014/main" id="{D6F8A1DD-5E99-4DD6-9D72-270F58FCBE65}"/>
              </a:ext>
            </a:extLst>
          </p:cNvPr>
          <p:cNvSpPr txBox="1"/>
          <p:nvPr/>
        </p:nvSpPr>
        <p:spPr>
          <a:xfrm>
            <a:off x="7038975" y="3799582"/>
            <a:ext cx="1774262" cy="1077218"/>
          </a:xfrm>
          <a:prstGeom prst="rect">
            <a:avLst/>
          </a:prstGeom>
          <a:noFill/>
        </p:spPr>
        <p:txBody>
          <a:bodyPr wrap="square" rtlCol="0">
            <a:spAutoFit/>
          </a:bodyPr>
          <a:lstStyle/>
          <a:p>
            <a:r>
              <a:rPr lang="en-US" sz="1600" dirty="0"/>
              <a:t>&gt; </a:t>
            </a:r>
            <a:r>
              <a:rPr lang="en-US" sz="1600" dirty="0">
                <a:solidFill>
                  <a:srgbClr val="0070C0"/>
                </a:solidFill>
              </a:rPr>
              <a:t>Always maintain a positive strain and don’t look back</a:t>
            </a:r>
          </a:p>
        </p:txBody>
      </p:sp>
      <p:sp>
        <p:nvSpPr>
          <p:cNvPr id="36" name="TextBox 35">
            <a:extLst>
              <a:ext uri="{FF2B5EF4-FFF2-40B4-BE49-F238E27FC236}">
                <a16:creationId xmlns:a16="http://schemas.microsoft.com/office/drawing/2014/main" id="{1EC2995C-6ECA-454A-96F7-79AA1A1910A8}"/>
              </a:ext>
            </a:extLst>
          </p:cNvPr>
          <p:cNvSpPr txBox="1"/>
          <p:nvPr/>
        </p:nvSpPr>
        <p:spPr>
          <a:xfrm>
            <a:off x="7038975" y="5185201"/>
            <a:ext cx="1774262" cy="1077218"/>
          </a:xfrm>
          <a:prstGeom prst="rect">
            <a:avLst/>
          </a:prstGeom>
          <a:noFill/>
        </p:spPr>
        <p:txBody>
          <a:bodyPr wrap="square" rtlCol="0">
            <a:spAutoFit/>
          </a:bodyPr>
          <a:lstStyle/>
          <a:p>
            <a:r>
              <a:rPr lang="en-US" sz="1600" dirty="0"/>
              <a:t>&gt; </a:t>
            </a:r>
            <a:r>
              <a:rPr lang="en-US" sz="1600" dirty="0">
                <a:solidFill>
                  <a:srgbClr val="0070C0"/>
                </a:solidFill>
              </a:rPr>
              <a:t>Roll up your sleeves and do the tough jobs – you’ll be noticed</a:t>
            </a:r>
          </a:p>
        </p:txBody>
      </p:sp>
      <p:sp>
        <p:nvSpPr>
          <p:cNvPr id="37" name="TextBox 36">
            <a:extLst>
              <a:ext uri="{FF2B5EF4-FFF2-40B4-BE49-F238E27FC236}">
                <a16:creationId xmlns:a16="http://schemas.microsoft.com/office/drawing/2014/main" id="{F6FB72FF-133F-47CF-9CD5-06E3C96117D1}"/>
              </a:ext>
            </a:extLst>
          </p:cNvPr>
          <p:cNvSpPr txBox="1"/>
          <p:nvPr/>
        </p:nvSpPr>
        <p:spPr>
          <a:xfrm>
            <a:off x="323850" y="1167503"/>
            <a:ext cx="1774262" cy="830997"/>
          </a:xfrm>
          <a:prstGeom prst="rect">
            <a:avLst/>
          </a:prstGeom>
          <a:noFill/>
        </p:spPr>
        <p:txBody>
          <a:bodyPr wrap="square" rtlCol="0">
            <a:spAutoFit/>
          </a:bodyPr>
          <a:lstStyle/>
          <a:p>
            <a:r>
              <a:rPr lang="en-US" sz="1600" dirty="0"/>
              <a:t>&gt; </a:t>
            </a:r>
            <a:r>
              <a:rPr lang="en-US" sz="1600" dirty="0">
                <a:solidFill>
                  <a:srgbClr val="0070C0"/>
                </a:solidFill>
              </a:rPr>
              <a:t>Everyone has the capability to get to the top</a:t>
            </a:r>
          </a:p>
        </p:txBody>
      </p:sp>
      <p:sp>
        <p:nvSpPr>
          <p:cNvPr id="38" name="TextBox 37">
            <a:extLst>
              <a:ext uri="{FF2B5EF4-FFF2-40B4-BE49-F238E27FC236}">
                <a16:creationId xmlns:a16="http://schemas.microsoft.com/office/drawing/2014/main" id="{73E638A8-71F4-4346-8C96-9EB92A5F59A2}"/>
              </a:ext>
            </a:extLst>
          </p:cNvPr>
          <p:cNvSpPr txBox="1"/>
          <p:nvPr/>
        </p:nvSpPr>
        <p:spPr>
          <a:xfrm>
            <a:off x="323850" y="2408061"/>
            <a:ext cx="1774262" cy="1077218"/>
          </a:xfrm>
          <a:prstGeom prst="rect">
            <a:avLst/>
          </a:prstGeom>
          <a:noFill/>
        </p:spPr>
        <p:txBody>
          <a:bodyPr wrap="square" rtlCol="0">
            <a:spAutoFit/>
          </a:bodyPr>
          <a:lstStyle/>
          <a:p>
            <a:r>
              <a:rPr lang="en-US" sz="1600" dirty="0"/>
              <a:t>&gt; </a:t>
            </a:r>
            <a:r>
              <a:rPr lang="en-US" sz="1600" dirty="0">
                <a:solidFill>
                  <a:srgbClr val="0070C0"/>
                </a:solidFill>
              </a:rPr>
              <a:t>Don’t hurry – small wins are as important as major accomplishments</a:t>
            </a:r>
          </a:p>
        </p:txBody>
      </p:sp>
      <p:sp>
        <p:nvSpPr>
          <p:cNvPr id="39" name="TextBox 38">
            <a:extLst>
              <a:ext uri="{FF2B5EF4-FFF2-40B4-BE49-F238E27FC236}">
                <a16:creationId xmlns:a16="http://schemas.microsoft.com/office/drawing/2014/main" id="{43354D07-1380-4AE8-B8FB-FD7A7820E558}"/>
              </a:ext>
            </a:extLst>
          </p:cNvPr>
          <p:cNvSpPr txBox="1"/>
          <p:nvPr/>
        </p:nvSpPr>
        <p:spPr>
          <a:xfrm>
            <a:off x="324618" y="3790880"/>
            <a:ext cx="1774262" cy="830997"/>
          </a:xfrm>
          <a:prstGeom prst="rect">
            <a:avLst/>
          </a:prstGeom>
          <a:noFill/>
        </p:spPr>
        <p:txBody>
          <a:bodyPr wrap="square" rtlCol="0">
            <a:spAutoFit/>
          </a:bodyPr>
          <a:lstStyle/>
          <a:p>
            <a:r>
              <a:rPr lang="en-US" sz="1600" dirty="0"/>
              <a:t>&gt; </a:t>
            </a:r>
            <a:r>
              <a:rPr lang="en-US" sz="1600" dirty="0">
                <a:solidFill>
                  <a:srgbClr val="0070C0"/>
                </a:solidFill>
              </a:rPr>
              <a:t>Continually learn, collaborate and innovate</a:t>
            </a:r>
          </a:p>
        </p:txBody>
      </p:sp>
      <p:sp>
        <p:nvSpPr>
          <p:cNvPr id="40" name="TextBox 39">
            <a:extLst>
              <a:ext uri="{FF2B5EF4-FFF2-40B4-BE49-F238E27FC236}">
                <a16:creationId xmlns:a16="http://schemas.microsoft.com/office/drawing/2014/main" id="{A8E8D966-9F79-40DF-8CC8-050DC017D361}"/>
              </a:ext>
            </a:extLst>
          </p:cNvPr>
          <p:cNvSpPr txBox="1"/>
          <p:nvPr/>
        </p:nvSpPr>
        <p:spPr>
          <a:xfrm>
            <a:off x="368174" y="5185201"/>
            <a:ext cx="1774262" cy="1077218"/>
          </a:xfrm>
          <a:prstGeom prst="rect">
            <a:avLst/>
          </a:prstGeom>
          <a:noFill/>
        </p:spPr>
        <p:txBody>
          <a:bodyPr wrap="square" rtlCol="0">
            <a:spAutoFit/>
          </a:bodyPr>
          <a:lstStyle/>
          <a:p>
            <a:r>
              <a:rPr lang="en-US" sz="1600" dirty="0"/>
              <a:t>&gt; </a:t>
            </a:r>
            <a:r>
              <a:rPr lang="en-US" sz="1600" dirty="0">
                <a:solidFill>
                  <a:srgbClr val="0070C0"/>
                </a:solidFill>
              </a:rPr>
              <a:t>Do the right thing – your team and company come first</a:t>
            </a:r>
          </a:p>
        </p:txBody>
      </p:sp>
      <p:pic>
        <p:nvPicPr>
          <p:cNvPr id="41" name="Content Placeholder 4">
            <a:extLst>
              <a:ext uri="{FF2B5EF4-FFF2-40B4-BE49-F238E27FC236}">
                <a16:creationId xmlns:a16="http://schemas.microsoft.com/office/drawing/2014/main" id="{6BF622BF-C2EA-47D5-97BE-7DCF7C405B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56182" y="193879"/>
            <a:ext cx="1774261" cy="1328983"/>
          </a:xfrm>
        </p:spPr>
      </p:pic>
    </p:spTree>
    <p:extLst>
      <p:ext uri="{BB962C8B-B14F-4D97-AF65-F5344CB8AC3E}">
        <p14:creationId xmlns:p14="http://schemas.microsoft.com/office/powerpoint/2010/main" val="218312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E35055-A276-4231-89B4-958BE2E76278}"/>
              </a:ext>
            </a:extLst>
          </p:cNvPr>
          <p:cNvPicPr>
            <a:picLocks noChangeAspect="1"/>
          </p:cNvPicPr>
          <p:nvPr/>
        </p:nvPicPr>
        <p:blipFill>
          <a:blip r:embed="rId2"/>
          <a:stretch>
            <a:fillRect/>
          </a:stretch>
        </p:blipFill>
        <p:spPr>
          <a:xfrm>
            <a:off x="76200" y="76200"/>
            <a:ext cx="8979271" cy="6714819"/>
          </a:xfrm>
          <a:prstGeom prst="rect">
            <a:avLst/>
          </a:prstGeom>
        </p:spPr>
      </p:pic>
    </p:spTree>
    <p:extLst>
      <p:ext uri="{BB962C8B-B14F-4D97-AF65-F5344CB8AC3E}">
        <p14:creationId xmlns:p14="http://schemas.microsoft.com/office/powerpoint/2010/main" val="374943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78CE0-5C99-4FCA-9F4E-21924027A8F6}"/>
              </a:ext>
            </a:extLst>
          </p:cNvPr>
          <p:cNvPicPr>
            <a:picLocks noChangeAspect="1"/>
          </p:cNvPicPr>
          <p:nvPr/>
        </p:nvPicPr>
        <p:blipFill>
          <a:blip r:embed="rId2"/>
          <a:stretch>
            <a:fillRect/>
          </a:stretch>
        </p:blipFill>
        <p:spPr>
          <a:xfrm>
            <a:off x="280772" y="129791"/>
            <a:ext cx="1619250" cy="590550"/>
          </a:xfrm>
          <a:prstGeom prst="rect">
            <a:avLst/>
          </a:prstGeom>
        </p:spPr>
      </p:pic>
      <p:pic>
        <p:nvPicPr>
          <p:cNvPr id="12" name="Content Placeholder 11">
            <a:extLst>
              <a:ext uri="{FF2B5EF4-FFF2-40B4-BE49-F238E27FC236}">
                <a16:creationId xmlns:a16="http://schemas.microsoft.com/office/drawing/2014/main" id="{008641D6-7B63-4D10-839A-472A3DB73D9E}"/>
              </a:ext>
            </a:extLst>
          </p:cNvPr>
          <p:cNvPicPr>
            <a:picLocks noGrp="1" noChangeAspect="1"/>
          </p:cNvPicPr>
          <p:nvPr>
            <p:ph idx="1"/>
          </p:nvPr>
        </p:nvPicPr>
        <p:blipFill>
          <a:blip r:embed="rId3"/>
          <a:stretch>
            <a:fillRect/>
          </a:stretch>
        </p:blipFill>
        <p:spPr>
          <a:xfrm>
            <a:off x="2362200" y="386650"/>
            <a:ext cx="3962400" cy="5827059"/>
          </a:xfrm>
          <a:prstGeom prst="rect">
            <a:avLst/>
          </a:prstGeom>
        </p:spPr>
      </p:pic>
    </p:spTree>
    <p:extLst>
      <p:ext uri="{BB962C8B-B14F-4D97-AF65-F5344CB8AC3E}">
        <p14:creationId xmlns:p14="http://schemas.microsoft.com/office/powerpoint/2010/main" val="362235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530935" y="6019800"/>
            <a:ext cx="2362200" cy="609601"/>
          </a:xfrm>
          <a:prstGeom prst="rect">
            <a:avLst/>
          </a:prstGeom>
        </p:spPr>
      </p:pic>
      <p:pic>
        <p:nvPicPr>
          <p:cNvPr id="5" name="Picture 4"/>
          <p:cNvPicPr/>
          <p:nvPr/>
        </p:nvPicPr>
        <p:blipFill>
          <a:blip r:embed="rId3"/>
          <a:stretch>
            <a:fillRect/>
          </a:stretch>
        </p:blipFill>
        <p:spPr>
          <a:xfrm>
            <a:off x="4712111" y="152398"/>
            <a:ext cx="3861617" cy="3276601"/>
          </a:xfrm>
          <a:prstGeom prst="rect">
            <a:avLst/>
          </a:prstGeom>
        </p:spPr>
      </p:pic>
      <p:sp>
        <p:nvSpPr>
          <p:cNvPr id="9" name="Rectangle 8"/>
          <p:cNvSpPr/>
          <p:nvPr/>
        </p:nvSpPr>
        <p:spPr>
          <a:xfrm>
            <a:off x="4913529" y="3810000"/>
            <a:ext cx="3979606" cy="1631216"/>
          </a:xfrm>
          <a:prstGeom prst="rect">
            <a:avLst/>
          </a:prstGeom>
        </p:spPr>
        <p:txBody>
          <a:bodyPr wrap="square">
            <a:spAutoFit/>
          </a:bodyPr>
          <a:lstStyle/>
          <a:p>
            <a:pPr marL="0" marR="0">
              <a:spcBef>
                <a:spcPts val="0"/>
              </a:spcBef>
              <a:spcAft>
                <a:spcPts val="0"/>
              </a:spcAft>
            </a:pPr>
            <a:r>
              <a:rPr lang="en-US" sz="2000" b="1" kern="1200" dirty="0">
                <a:solidFill>
                  <a:srgbClr val="FF0000"/>
                </a:solidFill>
                <a:effectLst/>
                <a:latin typeface="Calibri"/>
                <a:ea typeface="Times New Roman"/>
                <a:cs typeface="Times New Roman"/>
              </a:rPr>
              <a:t>What is </a:t>
            </a:r>
            <a:r>
              <a:rPr lang="en-US" sz="2000" b="1" u="sng" kern="1200" dirty="0">
                <a:solidFill>
                  <a:srgbClr val="FF0000"/>
                </a:solidFill>
                <a:effectLst/>
                <a:latin typeface="Calibri"/>
                <a:ea typeface="Times New Roman"/>
                <a:cs typeface="Times New Roman"/>
              </a:rPr>
              <a:t>Facility Management?</a:t>
            </a:r>
            <a:r>
              <a:rPr lang="en-US" sz="2000" dirty="0">
                <a:solidFill>
                  <a:srgbClr val="FF0000"/>
                </a:solidFill>
                <a:effectLst/>
                <a:latin typeface="Times New Roman"/>
                <a:ea typeface="Times New Roman"/>
              </a:rPr>
              <a:t> </a:t>
            </a:r>
          </a:p>
          <a:p>
            <a:pPr marL="0" marR="0">
              <a:spcBef>
                <a:spcPts val="0"/>
              </a:spcBef>
              <a:spcAft>
                <a:spcPts val="0"/>
              </a:spcAft>
            </a:pPr>
            <a:r>
              <a:rPr lang="en-US" sz="1600" b="1" kern="1200" dirty="0">
                <a:solidFill>
                  <a:srgbClr val="000000"/>
                </a:solidFill>
                <a:effectLst/>
                <a:latin typeface="Calibri"/>
                <a:ea typeface="Times New Roman"/>
                <a:cs typeface="Times New Roman"/>
              </a:rPr>
              <a:t>Facility management is a profession that encompasses multiple disciplines to ensure functionality of the built environment by integrating people, place, process and technology</a:t>
            </a:r>
            <a:endParaRPr lang="en-US" sz="1200" b="1" dirty="0">
              <a:effectLst/>
              <a:latin typeface="Times New Roman"/>
              <a:ea typeface="Times New Roman"/>
            </a:endParaRPr>
          </a:p>
        </p:txBody>
      </p:sp>
      <p:pic>
        <p:nvPicPr>
          <p:cNvPr id="8" name="Picture 7"/>
          <p:cNvPicPr>
            <a:picLocks noChangeAspect="1"/>
          </p:cNvPicPr>
          <p:nvPr/>
        </p:nvPicPr>
        <p:blipFill>
          <a:blip r:embed="rId4"/>
          <a:stretch>
            <a:fillRect/>
          </a:stretch>
        </p:blipFill>
        <p:spPr>
          <a:xfrm>
            <a:off x="120588" y="152399"/>
            <a:ext cx="4299012" cy="6641361"/>
          </a:xfrm>
          <a:prstGeom prst="rect">
            <a:avLst/>
          </a:prstGeom>
        </p:spPr>
      </p:pic>
    </p:spTree>
    <p:extLst>
      <p:ext uri="{BB962C8B-B14F-4D97-AF65-F5344CB8AC3E}">
        <p14:creationId xmlns:p14="http://schemas.microsoft.com/office/powerpoint/2010/main" val="423316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normAutofit fontScale="90000"/>
          </a:bodyPr>
          <a:lstStyle/>
          <a:p>
            <a:pPr algn="l"/>
            <a:r>
              <a:rPr lang="en-US" b="1" dirty="0">
                <a:solidFill>
                  <a:schemeClr val="tx2"/>
                </a:solidFill>
                <a:latin typeface="DIN-Medium"/>
                <a:cs typeface="DIN-Medium"/>
              </a:rPr>
              <a:t>The State of Modern FM</a:t>
            </a:r>
          </a:p>
        </p:txBody>
      </p:sp>
      <p:sp>
        <p:nvSpPr>
          <p:cNvPr id="4" name="Content Placeholder 3"/>
          <p:cNvSpPr>
            <a:spLocks noGrp="1"/>
          </p:cNvSpPr>
          <p:nvPr>
            <p:ph idx="1"/>
          </p:nvPr>
        </p:nvSpPr>
        <p:spPr>
          <a:xfrm>
            <a:off x="457200" y="1828800"/>
            <a:ext cx="8229600" cy="4724400"/>
          </a:xfrm>
        </p:spPr>
        <p:txBody>
          <a:bodyPr>
            <a:normAutofit/>
          </a:bodyPr>
          <a:lstStyle/>
          <a:p>
            <a:r>
              <a:rPr lang="en-US" sz="2400" dirty="0">
                <a:latin typeface="Helvetica 55 Roman"/>
                <a:cs typeface="Helvetica 55 Roman"/>
              </a:rPr>
              <a:t>FM is a US$1.1 trillion global industry</a:t>
            </a:r>
          </a:p>
          <a:p>
            <a:pPr lvl="1"/>
            <a:r>
              <a:rPr lang="en-US" sz="2000" dirty="0">
                <a:latin typeface="Helvetica 55 Roman"/>
                <a:cs typeface="Helvetica 55 Roman"/>
              </a:rPr>
              <a:t>Asia Pacific – US$335.6 billion</a:t>
            </a:r>
          </a:p>
          <a:p>
            <a:pPr lvl="1"/>
            <a:r>
              <a:rPr lang="en-US" sz="2000" dirty="0">
                <a:latin typeface="Helvetica 55 Roman"/>
                <a:cs typeface="Helvetica 55 Roman"/>
              </a:rPr>
              <a:t>North America – US$329.3 billion</a:t>
            </a:r>
          </a:p>
          <a:p>
            <a:pPr lvl="1"/>
            <a:r>
              <a:rPr lang="en-US" sz="2000" dirty="0">
                <a:latin typeface="Helvetica 55 Roman"/>
                <a:cs typeface="Helvetica 55 Roman"/>
              </a:rPr>
              <a:t>Europe – US$264.6 billion</a:t>
            </a:r>
          </a:p>
          <a:p>
            <a:pPr lvl="1"/>
            <a:r>
              <a:rPr lang="en-US" sz="2000" dirty="0">
                <a:latin typeface="Helvetica 55 Roman"/>
                <a:cs typeface="Helvetica 55 Roman"/>
              </a:rPr>
              <a:t>South America – US$22.8 billion</a:t>
            </a:r>
          </a:p>
          <a:p>
            <a:pPr lvl="1"/>
            <a:r>
              <a:rPr lang="en-US" sz="2000" dirty="0">
                <a:latin typeface="Helvetica 55 Roman"/>
                <a:cs typeface="Helvetica 55 Roman"/>
              </a:rPr>
              <a:t>Africa – US$15.3 billion</a:t>
            </a:r>
          </a:p>
          <a:p>
            <a:pPr lvl="1"/>
            <a:r>
              <a:rPr lang="en-US" sz="2000" dirty="0">
                <a:latin typeface="Helvetica 55 Roman"/>
                <a:cs typeface="Helvetica 55 Roman"/>
              </a:rPr>
              <a:t>Middle East – US$12.1 billion</a:t>
            </a:r>
          </a:p>
          <a:p>
            <a:r>
              <a:rPr lang="en-US" sz="2400" dirty="0">
                <a:latin typeface="Helvetica 55 Roman"/>
                <a:cs typeface="Helvetica 55 Roman"/>
              </a:rPr>
              <a:t>25 million FM practitioners worldwide</a:t>
            </a:r>
          </a:p>
          <a:p>
            <a:r>
              <a:rPr lang="en-US" sz="2400" dirty="0">
                <a:latin typeface="Helvetica 55 Roman"/>
                <a:cs typeface="Helvetica 55 Roman"/>
              </a:rPr>
              <a:t>Industry has evolved over last 40 years</a:t>
            </a:r>
            <a:br>
              <a:rPr lang="en-US" sz="2400" dirty="0">
                <a:latin typeface="Helvetica 55 Roman"/>
                <a:cs typeface="Helvetica 55 Roman"/>
              </a:rPr>
            </a:br>
            <a:r>
              <a:rPr lang="en-US" sz="2400" dirty="0">
                <a:latin typeface="Helvetica 55 Roman"/>
                <a:cs typeface="Helvetica 55 Roman"/>
              </a:rPr>
              <a:t>into increasingly strategic discipline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194533" y="4822925"/>
            <a:ext cx="2927144" cy="2362205"/>
          </a:xfrm>
          <a:prstGeom prst="rect">
            <a:avLst/>
          </a:prstGeom>
        </p:spPr>
      </p:pic>
      <p:pic>
        <p:nvPicPr>
          <p:cNvPr id="6" name="Picture 5">
            <a:extLst>
              <a:ext uri="{FF2B5EF4-FFF2-40B4-BE49-F238E27FC236}">
                <a16:creationId xmlns:a16="http://schemas.microsoft.com/office/drawing/2014/main" id="{5882173E-17BA-4FA9-B23D-09AAF1C89427}"/>
              </a:ext>
            </a:extLst>
          </p:cNvPr>
          <p:cNvPicPr>
            <a:picLocks noChangeAspect="1"/>
          </p:cNvPicPr>
          <p:nvPr/>
        </p:nvPicPr>
        <p:blipFill>
          <a:blip r:embed="rId4"/>
          <a:stretch>
            <a:fillRect/>
          </a:stretch>
        </p:blipFill>
        <p:spPr>
          <a:xfrm>
            <a:off x="380999" y="202780"/>
            <a:ext cx="2369087" cy="864020"/>
          </a:xfrm>
          <a:prstGeom prst="rect">
            <a:avLst/>
          </a:prstGeom>
        </p:spPr>
      </p:pic>
    </p:spTree>
    <p:extLst>
      <p:ext uri="{BB962C8B-B14F-4D97-AF65-F5344CB8AC3E}">
        <p14:creationId xmlns:p14="http://schemas.microsoft.com/office/powerpoint/2010/main" val="171763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BF1342-7DA5-4268-929E-7F59A906907B}"/>
              </a:ext>
            </a:extLst>
          </p:cNvPr>
          <p:cNvPicPr>
            <a:picLocks noGrp="1" noChangeAspect="1"/>
          </p:cNvPicPr>
          <p:nvPr>
            <p:ph idx="1"/>
          </p:nvPr>
        </p:nvPicPr>
        <p:blipFill>
          <a:blip r:embed="rId2"/>
          <a:stretch>
            <a:fillRect/>
          </a:stretch>
        </p:blipFill>
        <p:spPr>
          <a:xfrm>
            <a:off x="99683" y="480219"/>
            <a:ext cx="8944634" cy="5897562"/>
          </a:xfrm>
          <a:prstGeom prst="rect">
            <a:avLst/>
          </a:prstGeom>
        </p:spPr>
      </p:pic>
    </p:spTree>
    <p:extLst>
      <p:ext uri="{BB962C8B-B14F-4D97-AF65-F5344CB8AC3E}">
        <p14:creationId xmlns:p14="http://schemas.microsoft.com/office/powerpoint/2010/main" val="37803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43FD-7BCC-49B9-A78C-4F86E9C4A1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471F00-C598-4D7F-A005-A6DA1A39E79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B8F9DD2-D67A-40D4-93E5-C9CC8387ADC9}"/>
              </a:ext>
            </a:extLst>
          </p:cNvPr>
          <p:cNvPicPr>
            <a:picLocks noChangeAspect="1"/>
          </p:cNvPicPr>
          <p:nvPr/>
        </p:nvPicPr>
        <p:blipFill>
          <a:blip r:embed="rId2"/>
          <a:stretch>
            <a:fillRect/>
          </a:stretch>
        </p:blipFill>
        <p:spPr>
          <a:xfrm>
            <a:off x="2" y="1"/>
            <a:ext cx="9143998" cy="6857999"/>
          </a:xfrm>
          <a:prstGeom prst="rect">
            <a:avLst/>
          </a:prstGeom>
        </p:spPr>
      </p:pic>
      <p:pic>
        <p:nvPicPr>
          <p:cNvPr id="5" name="Picture 4">
            <a:extLst>
              <a:ext uri="{FF2B5EF4-FFF2-40B4-BE49-F238E27FC236}">
                <a16:creationId xmlns:a16="http://schemas.microsoft.com/office/drawing/2014/main" id="{EE6F8F8B-4661-4FDD-85FF-74F4170F1FEF}"/>
              </a:ext>
            </a:extLst>
          </p:cNvPr>
          <p:cNvPicPr>
            <a:picLocks noChangeAspect="1"/>
          </p:cNvPicPr>
          <p:nvPr/>
        </p:nvPicPr>
        <p:blipFill>
          <a:blip r:embed="rId3"/>
          <a:stretch>
            <a:fillRect/>
          </a:stretch>
        </p:blipFill>
        <p:spPr>
          <a:xfrm>
            <a:off x="3886200" y="4799743"/>
            <a:ext cx="1905000" cy="1912135"/>
          </a:xfrm>
          <a:prstGeom prst="rect">
            <a:avLst/>
          </a:prstGeom>
        </p:spPr>
      </p:pic>
    </p:spTree>
    <p:extLst>
      <p:ext uri="{BB962C8B-B14F-4D97-AF65-F5344CB8AC3E}">
        <p14:creationId xmlns:p14="http://schemas.microsoft.com/office/powerpoint/2010/main" val="225513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83072"/>
            <a:ext cx="8229600" cy="533400"/>
          </a:xfrm>
        </p:spPr>
        <p:txBody>
          <a:bodyPr>
            <a:normAutofit fontScale="90000"/>
          </a:bodyPr>
          <a:lstStyle/>
          <a:p>
            <a:pPr algn="l"/>
            <a:r>
              <a:rPr lang="en-US" b="1" dirty="0">
                <a:solidFill>
                  <a:schemeClr val="tx2"/>
                </a:solidFill>
                <a:latin typeface="DIN-Medium"/>
                <a:cs typeface="DIN-Medium"/>
              </a:rPr>
              <a:t>The Future of FM</a:t>
            </a:r>
          </a:p>
        </p:txBody>
      </p:sp>
      <p:sp>
        <p:nvSpPr>
          <p:cNvPr id="4" name="Content Placeholder 3"/>
          <p:cNvSpPr>
            <a:spLocks noGrp="1"/>
          </p:cNvSpPr>
          <p:nvPr>
            <p:ph idx="1"/>
          </p:nvPr>
        </p:nvSpPr>
        <p:spPr>
          <a:xfrm>
            <a:off x="457200" y="1447800"/>
            <a:ext cx="8229600" cy="4800600"/>
          </a:xfrm>
        </p:spPr>
        <p:txBody>
          <a:bodyPr>
            <a:normAutofit/>
          </a:bodyPr>
          <a:lstStyle/>
          <a:p>
            <a:r>
              <a:rPr lang="en-US" sz="2000" dirty="0">
                <a:latin typeface="Helvetica 55 Roman"/>
                <a:cs typeface="Helvetica 55 Roman"/>
              </a:rPr>
              <a:t>Industry unification</a:t>
            </a:r>
          </a:p>
          <a:p>
            <a:pPr lvl="1"/>
            <a:r>
              <a:rPr lang="en-US" sz="1800" dirty="0">
                <a:latin typeface="Helvetica 55 Roman"/>
                <a:cs typeface="Helvetica 55 Roman"/>
              </a:rPr>
              <a:t>Consistency in the practice and standards of FM</a:t>
            </a:r>
          </a:p>
          <a:p>
            <a:pPr lvl="1"/>
            <a:r>
              <a:rPr lang="en-US" sz="1800" dirty="0">
                <a:latin typeface="Helvetica 55 Roman"/>
                <a:cs typeface="Helvetica 55 Roman"/>
              </a:rPr>
              <a:t>FM credentials that demonstrate knowledge and skills</a:t>
            </a:r>
            <a:br>
              <a:rPr lang="en-US" sz="2400" dirty="0">
                <a:latin typeface="Helvetica 55 Roman"/>
                <a:cs typeface="Helvetica 55 Roman"/>
              </a:rPr>
            </a:br>
            <a:endParaRPr lang="en-US" sz="1050" dirty="0">
              <a:latin typeface="Helvetica 55 Roman"/>
              <a:cs typeface="Helvetica 55 Roman"/>
            </a:endParaRPr>
          </a:p>
          <a:p>
            <a:r>
              <a:rPr lang="en-US" sz="2000" dirty="0">
                <a:latin typeface="Helvetica 55 Roman"/>
                <a:cs typeface="Helvetica 55 Roman"/>
              </a:rPr>
              <a:t>Industry integration</a:t>
            </a:r>
          </a:p>
          <a:p>
            <a:pPr lvl="1"/>
            <a:r>
              <a:rPr lang="en-US" sz="1800" dirty="0">
                <a:latin typeface="Helvetica 55 Roman"/>
                <a:cs typeface="Helvetica 55 Roman"/>
              </a:rPr>
              <a:t>FM joins larger built environment conversation: real estate, design, construction, valuation, etc.</a:t>
            </a:r>
          </a:p>
          <a:p>
            <a:pPr lvl="1"/>
            <a:r>
              <a:rPr lang="en-US" sz="1800" dirty="0">
                <a:latin typeface="Helvetica 55 Roman"/>
                <a:cs typeface="Helvetica 55 Roman"/>
              </a:rPr>
              <a:t>Operational realities no longer an afterthought</a:t>
            </a:r>
          </a:p>
          <a:p>
            <a:pPr lvl="1"/>
            <a:endParaRPr lang="en-US" sz="1050" dirty="0">
              <a:latin typeface="Helvetica 55 Roman"/>
              <a:cs typeface="Helvetica 55 Roman"/>
            </a:endParaRPr>
          </a:p>
          <a:p>
            <a:r>
              <a:rPr lang="en-US" sz="2000" dirty="0">
                <a:latin typeface="Helvetica 55 Roman"/>
                <a:cs typeface="Helvetica 55 Roman"/>
              </a:rPr>
              <a:t>Private and Public sector business benefits</a:t>
            </a:r>
          </a:p>
          <a:p>
            <a:pPr marL="0" indent="0">
              <a:buNone/>
            </a:pPr>
            <a:r>
              <a:rPr lang="en-US" sz="2000" dirty="0">
                <a:latin typeface="Helvetica 55 Roman"/>
                <a:cs typeface="Helvetica 55 Roman"/>
              </a:rPr>
              <a:t>       -  </a:t>
            </a:r>
            <a:r>
              <a:rPr lang="en-US" sz="1800" dirty="0">
                <a:latin typeface="Helvetica 55 Roman"/>
                <a:cs typeface="Helvetica 55 Roman"/>
              </a:rPr>
              <a:t>Operational realities no longer an afterthought</a:t>
            </a:r>
          </a:p>
          <a:p>
            <a:pPr marL="0" indent="0">
              <a:buNone/>
            </a:pPr>
            <a:r>
              <a:rPr lang="en-US" sz="1800" dirty="0">
                <a:latin typeface="Helvetica 55 Roman"/>
                <a:cs typeface="Helvetica 55 Roman"/>
              </a:rPr>
              <a:t>        -  Effective FM solutions, efficiency and savings</a:t>
            </a:r>
          </a:p>
          <a:p>
            <a:pPr marL="0" indent="0">
              <a:buNone/>
            </a:pPr>
            <a:r>
              <a:rPr lang="en-US" sz="1800" dirty="0">
                <a:latin typeface="Helvetica 55 Roman"/>
                <a:cs typeface="Helvetica 55 Roman"/>
              </a:rPr>
              <a:t>        -  True life cycle planning</a:t>
            </a:r>
          </a:p>
          <a:p>
            <a:pPr marL="0" indent="0">
              <a:buNone/>
            </a:pPr>
            <a:r>
              <a:rPr lang="en-US" sz="1800" dirty="0">
                <a:latin typeface="Helvetica 55 Roman"/>
                <a:cs typeface="Helvetica 55 Roman"/>
              </a:rPr>
              <a:t>        -  Information age of technology integration</a:t>
            </a:r>
            <a:br>
              <a:rPr lang="en-US" sz="1800" dirty="0">
                <a:latin typeface="Helvetica 55 Roman"/>
                <a:cs typeface="Helvetica 55 Roman"/>
              </a:rPr>
            </a:br>
            <a:endParaRPr lang="en-US" sz="1800" dirty="0">
              <a:latin typeface="Helvetica 55 Roman"/>
              <a:cs typeface="Helvetica 55 Roman"/>
            </a:endParaRPr>
          </a:p>
          <a:p>
            <a:pPr marL="0" indent="0">
              <a:buNone/>
            </a:pPr>
            <a:endParaRPr lang="en-US" sz="2000" dirty="0">
              <a:latin typeface="Helvetica 55 Roman"/>
              <a:cs typeface="Helvetica 55 Roman"/>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194533" y="4822925"/>
            <a:ext cx="2927144" cy="2362205"/>
          </a:xfrm>
          <a:prstGeom prst="rect">
            <a:avLst/>
          </a:prstGeom>
        </p:spPr>
      </p:pic>
      <p:pic>
        <p:nvPicPr>
          <p:cNvPr id="5" name="Picture 4">
            <a:extLst>
              <a:ext uri="{FF2B5EF4-FFF2-40B4-BE49-F238E27FC236}">
                <a16:creationId xmlns:a16="http://schemas.microsoft.com/office/drawing/2014/main" id="{BE64D1A2-31D4-4B95-9BEE-D216C7250DC4}"/>
              </a:ext>
            </a:extLst>
          </p:cNvPr>
          <p:cNvPicPr>
            <a:picLocks noChangeAspect="1"/>
          </p:cNvPicPr>
          <p:nvPr/>
        </p:nvPicPr>
        <p:blipFill>
          <a:blip r:embed="rId4"/>
          <a:stretch>
            <a:fillRect/>
          </a:stretch>
        </p:blipFill>
        <p:spPr>
          <a:xfrm>
            <a:off x="478862" y="240839"/>
            <a:ext cx="1619250" cy="590550"/>
          </a:xfrm>
          <a:prstGeom prst="rect">
            <a:avLst/>
          </a:prstGeom>
        </p:spPr>
      </p:pic>
    </p:spTree>
    <p:extLst>
      <p:ext uri="{BB962C8B-B14F-4D97-AF65-F5344CB8AC3E}">
        <p14:creationId xmlns:p14="http://schemas.microsoft.com/office/powerpoint/2010/main" val="388864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fade">
                                          <p:cBhvr>
                                            <p:cTn id="5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fade">
                                          <p:cBhvr>
                                            <p:cTn id="5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0" y="381000"/>
            <a:ext cx="5334000" cy="5334000"/>
          </a:xfrm>
          <a:prstGeom prst="rect">
            <a:avLst/>
          </a:prstGeom>
        </p:spPr>
      </p:pic>
      <p:sp>
        <p:nvSpPr>
          <p:cNvPr id="2" name="TextBox 1"/>
          <p:cNvSpPr txBox="1"/>
          <p:nvPr/>
        </p:nvSpPr>
        <p:spPr>
          <a:xfrm>
            <a:off x="1600200" y="1577638"/>
            <a:ext cx="7391400" cy="3908762"/>
          </a:xfrm>
          <a:prstGeom prst="rect">
            <a:avLst/>
          </a:prstGeom>
          <a:noFill/>
        </p:spPr>
        <p:txBody>
          <a:bodyPr wrap="square" rtlCol="0">
            <a:spAutoFit/>
          </a:bodyPr>
          <a:lstStyle/>
          <a:p>
            <a:endParaRPr lang="en-US" sz="2800" b="1" dirty="0"/>
          </a:p>
          <a:p>
            <a:pPr marL="342900" indent="-342900">
              <a:buFont typeface="Arial" panose="020B0604020202020204" pitchFamily="34" charset="0"/>
              <a:buChar char="•"/>
            </a:pPr>
            <a:r>
              <a:rPr lang="en-US" sz="2000" dirty="0"/>
              <a:t>79% of organizations prefer or require an IFMA credential when hiring, promoting or making salary decisions about FM professionals.</a:t>
            </a:r>
          </a:p>
          <a:p>
            <a:pPr marL="342900" indent="-342900">
              <a:buFont typeface="Arial" panose="020B0604020202020204" pitchFamily="34" charset="0"/>
              <a:buChar char="•"/>
            </a:pPr>
            <a:r>
              <a:rPr lang="en-US" sz="2000" dirty="0"/>
              <a:t>74% of employers feel that the overall reputation of the FM team is improved by having their employees earn an IFMA credential.</a:t>
            </a:r>
          </a:p>
          <a:p>
            <a:pPr marL="342900" indent="-342900">
              <a:buFont typeface="Arial" panose="020B0604020202020204" pitchFamily="34" charset="0"/>
              <a:buChar char="•"/>
            </a:pPr>
            <a:r>
              <a:rPr lang="en-US" sz="2000" dirty="0"/>
              <a:t>70% of employers state that an IFMA credential stimulates strategic thinking.</a:t>
            </a:r>
          </a:p>
          <a:p>
            <a:pPr marL="342900" indent="-342900">
              <a:buFont typeface="Arial" panose="020B0604020202020204" pitchFamily="34" charset="0"/>
              <a:buChar char="•"/>
            </a:pPr>
            <a:r>
              <a:rPr lang="en-US" sz="2000" dirty="0"/>
              <a:t>84% of employers feel that an IFMA credential increases job confidence.</a:t>
            </a:r>
          </a:p>
          <a:p>
            <a:pPr marL="342900" indent="-342900">
              <a:buFont typeface="Arial" panose="020B0604020202020204" pitchFamily="34" charset="0"/>
              <a:buChar char="•"/>
            </a:pPr>
            <a:r>
              <a:rPr lang="en-US" sz="2000" dirty="0"/>
              <a:t>84% of employers state that IFMA credentials increase the collective FM knowledge of their organization.</a:t>
            </a:r>
          </a:p>
        </p:txBody>
      </p:sp>
      <p:sp>
        <p:nvSpPr>
          <p:cNvPr id="4" name="Title 1">
            <a:extLst>
              <a:ext uri="{FF2B5EF4-FFF2-40B4-BE49-F238E27FC236}">
                <a16:creationId xmlns:a16="http://schemas.microsoft.com/office/drawing/2014/main" id="{AAAB0CD5-1965-4921-84BF-FA7C15E5464F}"/>
              </a:ext>
            </a:extLst>
          </p:cNvPr>
          <p:cNvSpPr txBox="1">
            <a:spLocks/>
          </p:cNvSpPr>
          <p:nvPr/>
        </p:nvSpPr>
        <p:spPr>
          <a:xfrm>
            <a:off x="533400" y="838200"/>
            <a:ext cx="8229600" cy="762000"/>
          </a:xfrm>
          <a:prstGeom prst="rect">
            <a:avLst/>
          </a:prstGeom>
        </p:spPr>
        <p:txBody>
          <a:bodyPr/>
          <a:lstStyle>
            <a:lvl1pPr algn="ctr"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CA" b="1" dirty="0">
                <a:solidFill>
                  <a:schemeClr val="tx2"/>
                </a:solidFill>
              </a:rPr>
              <a:t>IFMA credentials by the numbers</a:t>
            </a:r>
          </a:p>
        </p:txBody>
      </p:sp>
    </p:spTree>
    <p:extLst>
      <p:ext uri="{BB962C8B-B14F-4D97-AF65-F5344CB8AC3E}">
        <p14:creationId xmlns:p14="http://schemas.microsoft.com/office/powerpoint/2010/main" val="56176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03E3A3-CE14-4E7E-83DB-2A934D92DC41}"/>
              </a:ext>
            </a:extLst>
          </p:cNvPr>
          <p:cNvPicPr>
            <a:picLocks noChangeAspect="1"/>
          </p:cNvPicPr>
          <p:nvPr/>
        </p:nvPicPr>
        <p:blipFill>
          <a:blip r:embed="rId2"/>
          <a:stretch>
            <a:fillRect/>
          </a:stretch>
        </p:blipFill>
        <p:spPr>
          <a:xfrm>
            <a:off x="1453340" y="881355"/>
            <a:ext cx="6237320" cy="3437614"/>
          </a:xfrm>
          <a:prstGeom prst="rect">
            <a:avLst/>
          </a:prstGeom>
        </p:spPr>
      </p:pic>
      <p:pic>
        <p:nvPicPr>
          <p:cNvPr id="6" name="Picture 5">
            <a:extLst>
              <a:ext uri="{FF2B5EF4-FFF2-40B4-BE49-F238E27FC236}">
                <a16:creationId xmlns:a16="http://schemas.microsoft.com/office/drawing/2014/main" id="{6AF3F2B9-7394-4D76-923A-7EC6A9F1F3C2}"/>
              </a:ext>
            </a:extLst>
          </p:cNvPr>
          <p:cNvPicPr>
            <a:picLocks noChangeAspect="1"/>
          </p:cNvPicPr>
          <p:nvPr/>
        </p:nvPicPr>
        <p:blipFill>
          <a:blip r:embed="rId3"/>
          <a:stretch>
            <a:fillRect/>
          </a:stretch>
        </p:blipFill>
        <p:spPr>
          <a:xfrm>
            <a:off x="7239000" y="35308"/>
            <a:ext cx="1822985" cy="844939"/>
          </a:xfrm>
          <a:prstGeom prst="rect">
            <a:avLst/>
          </a:prstGeom>
        </p:spPr>
      </p:pic>
      <p:pic>
        <p:nvPicPr>
          <p:cNvPr id="4" name="Picture 3">
            <a:extLst>
              <a:ext uri="{FF2B5EF4-FFF2-40B4-BE49-F238E27FC236}">
                <a16:creationId xmlns:a16="http://schemas.microsoft.com/office/drawing/2014/main" id="{ADAD49F0-EB3F-45FD-8465-EEE4BE79F487}"/>
              </a:ext>
            </a:extLst>
          </p:cNvPr>
          <p:cNvPicPr>
            <a:picLocks noChangeAspect="1"/>
          </p:cNvPicPr>
          <p:nvPr/>
        </p:nvPicPr>
        <p:blipFill>
          <a:blip r:embed="rId4"/>
          <a:stretch>
            <a:fillRect/>
          </a:stretch>
        </p:blipFill>
        <p:spPr>
          <a:xfrm>
            <a:off x="381000" y="4260103"/>
            <a:ext cx="8197329" cy="2418182"/>
          </a:xfrm>
          <a:prstGeom prst="rect">
            <a:avLst/>
          </a:prstGeom>
        </p:spPr>
      </p:pic>
      <p:pic>
        <p:nvPicPr>
          <p:cNvPr id="9" name="Picture 8">
            <a:extLst>
              <a:ext uri="{FF2B5EF4-FFF2-40B4-BE49-F238E27FC236}">
                <a16:creationId xmlns:a16="http://schemas.microsoft.com/office/drawing/2014/main" id="{237B950B-248B-4FAF-8130-E2882365BA89}"/>
              </a:ext>
            </a:extLst>
          </p:cNvPr>
          <p:cNvPicPr>
            <a:picLocks noChangeAspect="1"/>
          </p:cNvPicPr>
          <p:nvPr/>
        </p:nvPicPr>
        <p:blipFill>
          <a:blip r:embed="rId5"/>
          <a:stretch>
            <a:fillRect/>
          </a:stretch>
        </p:blipFill>
        <p:spPr>
          <a:xfrm>
            <a:off x="69315" y="0"/>
            <a:ext cx="2369087" cy="864020"/>
          </a:xfrm>
          <a:prstGeom prst="rect">
            <a:avLst/>
          </a:prstGeom>
        </p:spPr>
      </p:pic>
    </p:spTree>
    <p:extLst>
      <p:ext uri="{BB962C8B-B14F-4D97-AF65-F5344CB8AC3E}">
        <p14:creationId xmlns:p14="http://schemas.microsoft.com/office/powerpoint/2010/main" val="415956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439486" y="329393"/>
            <a:ext cx="4872458" cy="609600"/>
          </a:xfrm>
        </p:spPr>
        <p:txBody>
          <a:bodyPr>
            <a:normAutofit fontScale="85000" lnSpcReduction="20000"/>
          </a:bodyPr>
          <a:lstStyle/>
          <a:p>
            <a:pPr algn="ctr"/>
            <a:r>
              <a:rPr lang="en-US" sz="2400" b="1" dirty="0"/>
              <a:t>GWI – Global Workforce Initiative Career Path</a:t>
            </a:r>
          </a:p>
        </p:txBody>
      </p:sp>
      <p:pic>
        <p:nvPicPr>
          <p:cNvPr id="7" name="Picture 2" descr="http://3.bp.blogspot.com/_ip_iXc7TU1Y/TUndFfmEoxI/AAAAAAAAAFg/QHf3Nle2KlA/s1600/career_path_sign.jpg"/>
          <p:cNvPicPr>
            <a:picLocks noChangeAspect="1" noChangeArrowheads="1"/>
          </p:cNvPicPr>
          <p:nvPr/>
        </p:nvPicPr>
        <p:blipFill>
          <a:blip r:embed="rId2"/>
          <a:srcRect/>
          <a:stretch>
            <a:fillRect/>
          </a:stretch>
        </p:blipFill>
        <p:spPr bwMode="auto">
          <a:xfrm>
            <a:off x="205502" y="1367823"/>
            <a:ext cx="1553355" cy="1030467"/>
          </a:xfrm>
          <a:prstGeom prst="rect">
            <a:avLst/>
          </a:prstGeom>
          <a:noFill/>
          <a:ln w="9525">
            <a:noFill/>
            <a:miter lim="800000"/>
            <a:headEnd/>
            <a:tailEnd/>
          </a:ln>
        </p:spPr>
      </p:pic>
      <p:sp>
        <p:nvSpPr>
          <p:cNvPr id="3" name="Pentagon 2"/>
          <p:cNvSpPr/>
          <p:nvPr/>
        </p:nvSpPr>
        <p:spPr>
          <a:xfrm>
            <a:off x="187273" y="2570397"/>
            <a:ext cx="1600200" cy="327087"/>
          </a:xfrm>
          <a:prstGeom prst="homePlat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679" y="2581391"/>
            <a:ext cx="1295400" cy="292388"/>
          </a:xfrm>
          <a:prstGeom prst="rect">
            <a:avLst/>
          </a:prstGeom>
          <a:noFill/>
        </p:spPr>
        <p:txBody>
          <a:bodyPr wrap="square" rtlCol="0">
            <a:spAutoFit/>
          </a:bodyPr>
          <a:lstStyle/>
          <a:p>
            <a:r>
              <a:rPr lang="en-US" sz="1300" dirty="0"/>
              <a:t>High School</a:t>
            </a:r>
          </a:p>
        </p:txBody>
      </p:sp>
      <p:pic>
        <p:nvPicPr>
          <p:cNvPr id="14" name="Picture 13"/>
          <p:cNvPicPr>
            <a:picLocks noChangeAspect="1"/>
          </p:cNvPicPr>
          <p:nvPr/>
        </p:nvPicPr>
        <p:blipFill>
          <a:blip r:embed="rId3"/>
          <a:stretch>
            <a:fillRect/>
          </a:stretch>
        </p:blipFill>
        <p:spPr>
          <a:xfrm>
            <a:off x="3263502" y="1860435"/>
            <a:ext cx="722739" cy="559337"/>
          </a:xfrm>
          <a:prstGeom prst="rect">
            <a:avLst/>
          </a:prstGeom>
        </p:spPr>
      </p:pic>
      <p:pic>
        <p:nvPicPr>
          <p:cNvPr id="15" name="Picture 14"/>
          <p:cNvPicPr>
            <a:picLocks noChangeAspect="1"/>
          </p:cNvPicPr>
          <p:nvPr/>
        </p:nvPicPr>
        <p:blipFill>
          <a:blip r:embed="rId4"/>
          <a:stretch>
            <a:fillRect/>
          </a:stretch>
        </p:blipFill>
        <p:spPr>
          <a:xfrm>
            <a:off x="4071209" y="1853655"/>
            <a:ext cx="712694" cy="544635"/>
          </a:xfrm>
          <a:prstGeom prst="rect">
            <a:avLst/>
          </a:prstGeom>
        </p:spPr>
      </p:pic>
      <p:pic>
        <p:nvPicPr>
          <p:cNvPr id="16" name="Picture 15"/>
          <p:cNvPicPr>
            <a:picLocks noChangeAspect="1"/>
          </p:cNvPicPr>
          <p:nvPr/>
        </p:nvPicPr>
        <p:blipFill>
          <a:blip r:embed="rId5"/>
          <a:stretch>
            <a:fillRect/>
          </a:stretch>
        </p:blipFill>
        <p:spPr>
          <a:xfrm>
            <a:off x="4868012" y="1850098"/>
            <a:ext cx="651752" cy="579683"/>
          </a:xfrm>
          <a:prstGeom prst="rect">
            <a:avLst/>
          </a:prstGeom>
        </p:spPr>
      </p:pic>
      <p:pic>
        <p:nvPicPr>
          <p:cNvPr id="17" name="Picture 16"/>
          <p:cNvPicPr>
            <a:picLocks noChangeAspect="1"/>
          </p:cNvPicPr>
          <p:nvPr/>
        </p:nvPicPr>
        <p:blipFill>
          <a:blip r:embed="rId6"/>
          <a:stretch>
            <a:fillRect/>
          </a:stretch>
        </p:blipFill>
        <p:spPr>
          <a:xfrm>
            <a:off x="2657476" y="1867262"/>
            <a:ext cx="531391" cy="609851"/>
          </a:xfrm>
          <a:prstGeom prst="rect">
            <a:avLst/>
          </a:prstGeom>
        </p:spPr>
      </p:pic>
      <p:pic>
        <p:nvPicPr>
          <p:cNvPr id="18" name="Picture 17"/>
          <p:cNvPicPr>
            <a:picLocks noChangeAspect="1"/>
          </p:cNvPicPr>
          <p:nvPr/>
        </p:nvPicPr>
        <p:blipFill>
          <a:blip r:embed="rId7"/>
          <a:stretch>
            <a:fillRect/>
          </a:stretch>
        </p:blipFill>
        <p:spPr>
          <a:xfrm>
            <a:off x="5559289" y="1821000"/>
            <a:ext cx="1244288" cy="598772"/>
          </a:xfrm>
          <a:prstGeom prst="rect">
            <a:avLst/>
          </a:prstGeom>
        </p:spPr>
      </p:pic>
      <p:sp>
        <p:nvSpPr>
          <p:cNvPr id="19" name="TextBox 18"/>
          <p:cNvSpPr txBox="1"/>
          <p:nvPr/>
        </p:nvSpPr>
        <p:spPr>
          <a:xfrm>
            <a:off x="1842694" y="1878341"/>
            <a:ext cx="704270" cy="507831"/>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sz="900" dirty="0"/>
              <a:t>FM Certificate (TBD)</a:t>
            </a:r>
          </a:p>
        </p:txBody>
      </p:sp>
      <p:pic>
        <p:nvPicPr>
          <p:cNvPr id="6" name="Picture 5"/>
          <p:cNvPicPr>
            <a:picLocks noChangeAspect="1"/>
          </p:cNvPicPr>
          <p:nvPr/>
        </p:nvPicPr>
        <p:blipFill>
          <a:blip r:embed="rId8"/>
          <a:stretch>
            <a:fillRect/>
          </a:stretch>
        </p:blipFill>
        <p:spPr>
          <a:xfrm>
            <a:off x="2308504" y="2487566"/>
            <a:ext cx="3791845" cy="2470095"/>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2565" y="1275603"/>
            <a:ext cx="2201119" cy="1659094"/>
          </a:xfrm>
          <a:prstGeom prst="rect">
            <a:avLst/>
          </a:prstGeom>
        </p:spPr>
      </p:pic>
      <p:sp>
        <p:nvSpPr>
          <p:cNvPr id="26" name="Chevron 25"/>
          <p:cNvSpPr/>
          <p:nvPr/>
        </p:nvSpPr>
        <p:spPr>
          <a:xfrm>
            <a:off x="6478136" y="2848884"/>
            <a:ext cx="484632" cy="2047799"/>
          </a:xfrm>
          <a:prstGeom prst="chevron">
            <a:avLst>
              <a:gd name="adj" fmla="val 53664"/>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7086161" y="2702522"/>
            <a:ext cx="1931109" cy="2462213"/>
          </a:xfrm>
          <a:prstGeom prst="rect">
            <a:avLst/>
          </a:prstGeom>
          <a:solidFill>
            <a:schemeClr val="accent6">
              <a:lumMod val="40000"/>
              <a:lumOff val="60000"/>
            </a:schemeClr>
          </a:solidFill>
          <a:ln>
            <a:solidFill>
              <a:schemeClr val="tx1"/>
            </a:solidFill>
          </a:ln>
        </p:spPr>
        <p:txBody>
          <a:bodyPr wrap="square" rtlCol="0">
            <a:spAutoFit/>
          </a:bodyPr>
          <a:lstStyle/>
          <a:p>
            <a:r>
              <a:rPr lang="en-US" sz="1400" b="1" u="sng" dirty="0"/>
              <a:t>Job Opportunities </a:t>
            </a:r>
          </a:p>
          <a:p>
            <a:pPr marL="171450" indent="-171450">
              <a:buFont typeface="Arial" panose="020B0604020202020204" pitchFamily="34" charset="0"/>
              <a:buChar char="•"/>
            </a:pPr>
            <a:r>
              <a:rPr lang="en-US" sz="1400" dirty="0"/>
              <a:t>Management</a:t>
            </a:r>
          </a:p>
          <a:p>
            <a:pPr marL="171450" indent="-171450">
              <a:buFont typeface="Arial" panose="020B0604020202020204" pitchFamily="34" charset="0"/>
              <a:buChar char="•"/>
            </a:pPr>
            <a:r>
              <a:rPr lang="en-US" sz="1400" dirty="0"/>
              <a:t>Facilities Manager</a:t>
            </a:r>
          </a:p>
          <a:p>
            <a:pPr marL="171450" indent="-171450">
              <a:buFont typeface="Arial" panose="020B0604020202020204" pitchFamily="34" charset="0"/>
              <a:buChar char="•"/>
            </a:pPr>
            <a:r>
              <a:rPr lang="en-US" sz="1400" dirty="0"/>
              <a:t>Facilities Professional </a:t>
            </a:r>
          </a:p>
          <a:p>
            <a:pPr marL="171450" indent="-171450">
              <a:buFont typeface="Arial" panose="020B0604020202020204" pitchFamily="34" charset="0"/>
              <a:buChar char="•"/>
            </a:pPr>
            <a:r>
              <a:rPr lang="en-US" sz="1400" dirty="0"/>
              <a:t>Portfolio &amp; Real Estate Professional</a:t>
            </a:r>
          </a:p>
          <a:p>
            <a:pPr marL="171450" indent="-171450">
              <a:buFont typeface="Arial" panose="020B0604020202020204" pitchFamily="34" charset="0"/>
              <a:buChar char="•"/>
            </a:pPr>
            <a:r>
              <a:rPr lang="en-US" sz="1400" dirty="0"/>
              <a:t>Facilities / Property Management Supervisor</a:t>
            </a:r>
          </a:p>
          <a:p>
            <a:pPr marL="171450" indent="-171450">
              <a:buFont typeface="Arial" panose="020B0604020202020204" pitchFamily="34" charset="0"/>
              <a:buChar char="•"/>
            </a:pPr>
            <a:r>
              <a:rPr lang="en-US" sz="1400" dirty="0"/>
              <a:t>Service Technician / Specialist</a:t>
            </a:r>
          </a:p>
        </p:txBody>
      </p:sp>
      <p:sp>
        <p:nvSpPr>
          <p:cNvPr id="28" name="TextBox 27"/>
          <p:cNvSpPr txBox="1"/>
          <p:nvPr/>
        </p:nvSpPr>
        <p:spPr>
          <a:xfrm>
            <a:off x="381000" y="5372235"/>
            <a:ext cx="8229600" cy="1280160"/>
          </a:xfrm>
          <a:prstGeom prst="rect">
            <a:avLst/>
          </a:prstGeom>
          <a:gradFill>
            <a:gsLst>
              <a:gs pos="0">
                <a:schemeClr val="accent6">
                  <a:shade val="51000"/>
                  <a:satMod val="130000"/>
                </a:schemeClr>
              </a:gs>
              <a:gs pos="0">
                <a:schemeClr val="accent6">
                  <a:shade val="93000"/>
                  <a:satMod val="130000"/>
                </a:schemeClr>
              </a:gs>
              <a:gs pos="0">
                <a:schemeClr val="accent6">
                  <a:shade val="94000"/>
                  <a:satMod val="135000"/>
                </a:schemeClr>
              </a:gs>
            </a:gsLst>
          </a:gra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200" b="1" u="sng" dirty="0"/>
              <a:t>IFMA 11 Core Competencies	</a:t>
            </a:r>
            <a:r>
              <a:rPr lang="en-US" sz="1200" dirty="0"/>
              <a:t>  			Technology</a:t>
            </a:r>
            <a:endParaRPr lang="en-US" sz="1200" b="1" u="sng" dirty="0"/>
          </a:p>
          <a:p>
            <a:r>
              <a:rPr lang="en-US" sz="1200" dirty="0"/>
              <a:t>Communications				Leadership and Strategy		</a:t>
            </a:r>
          </a:p>
          <a:p>
            <a:r>
              <a:rPr lang="en-US" sz="1200" dirty="0"/>
              <a:t>Emergency Preparedness and Business Continuity		Operations and Maintenance</a:t>
            </a:r>
          </a:p>
          <a:p>
            <a:r>
              <a:rPr lang="en-US" sz="1200" dirty="0"/>
              <a:t>Environmental Stewardship and Sustainability		Project Management</a:t>
            </a:r>
          </a:p>
          <a:p>
            <a:r>
              <a:rPr lang="en-US" sz="1200" dirty="0"/>
              <a:t>Finance and Business				Quality</a:t>
            </a:r>
          </a:p>
          <a:p>
            <a:r>
              <a:rPr lang="en-US" sz="1200" dirty="0"/>
              <a:t>Human Factors				Real Estate and Property Management</a:t>
            </a:r>
          </a:p>
          <a:p>
            <a:r>
              <a:rPr lang="en-US" sz="1200" dirty="0"/>
              <a:t> </a:t>
            </a:r>
          </a:p>
          <a:p>
            <a:pPr marL="171450" indent="-171450">
              <a:buFont typeface="Wingdings" panose="05000000000000000000" pitchFamily="2" charset="2"/>
              <a:buChar char="ü"/>
            </a:pPr>
            <a:endParaRPr lang="en-US" sz="1200" dirty="0"/>
          </a:p>
        </p:txBody>
      </p:sp>
      <p:sp>
        <p:nvSpPr>
          <p:cNvPr id="49" name="TextBox 48"/>
          <p:cNvSpPr txBox="1"/>
          <p:nvPr/>
        </p:nvSpPr>
        <p:spPr>
          <a:xfrm>
            <a:off x="1865194" y="2549274"/>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50" name="TextBox 49"/>
          <p:cNvSpPr txBox="1"/>
          <p:nvPr/>
        </p:nvSpPr>
        <p:spPr>
          <a:xfrm>
            <a:off x="2590167" y="2549274"/>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57" name="Pentagon 56"/>
          <p:cNvSpPr/>
          <p:nvPr/>
        </p:nvSpPr>
        <p:spPr>
          <a:xfrm>
            <a:off x="180825" y="2980998"/>
            <a:ext cx="1600200" cy="327087"/>
          </a:xfrm>
          <a:prstGeom prst="homePlat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entagon 57"/>
          <p:cNvSpPr/>
          <p:nvPr/>
        </p:nvSpPr>
        <p:spPr>
          <a:xfrm>
            <a:off x="182356" y="3391599"/>
            <a:ext cx="1600200" cy="327087"/>
          </a:xfrm>
          <a:prstGeom prst="homePlat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entagon 58"/>
          <p:cNvSpPr/>
          <p:nvPr/>
        </p:nvSpPr>
        <p:spPr>
          <a:xfrm>
            <a:off x="163499" y="4622404"/>
            <a:ext cx="1600200" cy="327087"/>
          </a:xfrm>
          <a:prstGeom prst="homePlat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entagon 59"/>
          <p:cNvSpPr/>
          <p:nvPr/>
        </p:nvSpPr>
        <p:spPr>
          <a:xfrm>
            <a:off x="177831" y="3802706"/>
            <a:ext cx="1600200" cy="327087"/>
          </a:xfrm>
          <a:prstGeom prst="homePlat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entagon 60"/>
          <p:cNvSpPr/>
          <p:nvPr/>
        </p:nvSpPr>
        <p:spPr>
          <a:xfrm>
            <a:off x="177831" y="4212555"/>
            <a:ext cx="1600200" cy="327087"/>
          </a:xfrm>
          <a:prstGeom prst="homePlat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6217" y="2999246"/>
            <a:ext cx="1522935" cy="292388"/>
          </a:xfrm>
          <a:prstGeom prst="rect">
            <a:avLst/>
          </a:prstGeom>
          <a:noFill/>
        </p:spPr>
        <p:txBody>
          <a:bodyPr wrap="square" rtlCol="0">
            <a:spAutoFit/>
          </a:bodyPr>
          <a:lstStyle/>
          <a:p>
            <a:r>
              <a:rPr lang="en-US" sz="1300" dirty="0"/>
              <a:t>Community College</a:t>
            </a:r>
          </a:p>
        </p:txBody>
      </p:sp>
      <p:sp>
        <p:nvSpPr>
          <p:cNvPr id="71" name="TextBox 70"/>
          <p:cNvSpPr txBox="1"/>
          <p:nvPr/>
        </p:nvSpPr>
        <p:spPr>
          <a:xfrm>
            <a:off x="159432" y="3424887"/>
            <a:ext cx="1295400" cy="292388"/>
          </a:xfrm>
          <a:prstGeom prst="rect">
            <a:avLst/>
          </a:prstGeom>
          <a:noFill/>
        </p:spPr>
        <p:txBody>
          <a:bodyPr wrap="square" rtlCol="0">
            <a:spAutoFit/>
          </a:bodyPr>
          <a:lstStyle/>
          <a:p>
            <a:r>
              <a:rPr lang="en-US" sz="1300" dirty="0"/>
              <a:t>Blue Collar</a:t>
            </a:r>
          </a:p>
        </p:txBody>
      </p:sp>
      <p:sp>
        <p:nvSpPr>
          <p:cNvPr id="72" name="TextBox 71"/>
          <p:cNvSpPr txBox="1"/>
          <p:nvPr/>
        </p:nvSpPr>
        <p:spPr>
          <a:xfrm>
            <a:off x="159432" y="3820202"/>
            <a:ext cx="1295400" cy="292388"/>
          </a:xfrm>
          <a:prstGeom prst="rect">
            <a:avLst/>
          </a:prstGeom>
          <a:noFill/>
        </p:spPr>
        <p:txBody>
          <a:bodyPr wrap="square" rtlCol="0">
            <a:spAutoFit/>
          </a:bodyPr>
          <a:lstStyle/>
          <a:p>
            <a:r>
              <a:rPr lang="en-US" sz="1300" dirty="0"/>
              <a:t>4 year degree</a:t>
            </a:r>
          </a:p>
        </p:txBody>
      </p:sp>
      <p:sp>
        <p:nvSpPr>
          <p:cNvPr id="73" name="TextBox 72"/>
          <p:cNvSpPr txBox="1"/>
          <p:nvPr/>
        </p:nvSpPr>
        <p:spPr>
          <a:xfrm>
            <a:off x="163499" y="4222210"/>
            <a:ext cx="1499408" cy="292388"/>
          </a:xfrm>
          <a:prstGeom prst="rect">
            <a:avLst/>
          </a:prstGeom>
          <a:noFill/>
        </p:spPr>
        <p:txBody>
          <a:bodyPr wrap="square" rtlCol="0">
            <a:spAutoFit/>
          </a:bodyPr>
          <a:lstStyle/>
          <a:p>
            <a:r>
              <a:rPr lang="en-US" sz="1300" dirty="0"/>
              <a:t>Career Transition</a:t>
            </a:r>
          </a:p>
        </p:txBody>
      </p:sp>
      <p:sp>
        <p:nvSpPr>
          <p:cNvPr id="74" name="TextBox 73"/>
          <p:cNvSpPr txBox="1"/>
          <p:nvPr/>
        </p:nvSpPr>
        <p:spPr>
          <a:xfrm>
            <a:off x="152578" y="4638768"/>
            <a:ext cx="1690115" cy="276999"/>
          </a:xfrm>
          <a:prstGeom prst="rect">
            <a:avLst/>
          </a:prstGeom>
          <a:noFill/>
        </p:spPr>
        <p:txBody>
          <a:bodyPr wrap="square" rtlCol="0">
            <a:spAutoFit/>
          </a:bodyPr>
          <a:lstStyle/>
          <a:p>
            <a:r>
              <a:rPr lang="en-US" sz="1200" dirty="0"/>
              <a:t>Professional Cont.’ Edu.</a:t>
            </a:r>
          </a:p>
        </p:txBody>
      </p:sp>
      <p:sp>
        <p:nvSpPr>
          <p:cNvPr id="76" name="TextBox 75"/>
          <p:cNvSpPr txBox="1"/>
          <p:nvPr/>
        </p:nvSpPr>
        <p:spPr>
          <a:xfrm>
            <a:off x="2590167" y="2943357"/>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77" name="TextBox 76"/>
          <p:cNvSpPr txBox="1"/>
          <p:nvPr/>
        </p:nvSpPr>
        <p:spPr>
          <a:xfrm>
            <a:off x="3324231" y="2948347"/>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78" name="TextBox 77"/>
          <p:cNvSpPr txBox="1"/>
          <p:nvPr/>
        </p:nvSpPr>
        <p:spPr>
          <a:xfrm>
            <a:off x="4095702" y="3395147"/>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79" name="TextBox 78"/>
          <p:cNvSpPr txBox="1"/>
          <p:nvPr/>
        </p:nvSpPr>
        <p:spPr>
          <a:xfrm>
            <a:off x="5878784" y="2565383"/>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0" name="TextBox 79"/>
          <p:cNvSpPr txBox="1"/>
          <p:nvPr/>
        </p:nvSpPr>
        <p:spPr>
          <a:xfrm>
            <a:off x="5875715" y="2951828"/>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1" name="TextBox 80"/>
          <p:cNvSpPr txBox="1"/>
          <p:nvPr/>
        </p:nvSpPr>
        <p:spPr>
          <a:xfrm>
            <a:off x="4888023" y="4595152"/>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2" name="TextBox 81"/>
          <p:cNvSpPr txBox="1"/>
          <p:nvPr/>
        </p:nvSpPr>
        <p:spPr>
          <a:xfrm>
            <a:off x="4098444" y="4594522"/>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3" name="TextBox 82"/>
          <p:cNvSpPr txBox="1"/>
          <p:nvPr/>
        </p:nvSpPr>
        <p:spPr>
          <a:xfrm>
            <a:off x="3321141" y="4604901"/>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4" name="TextBox 83"/>
          <p:cNvSpPr txBox="1"/>
          <p:nvPr/>
        </p:nvSpPr>
        <p:spPr>
          <a:xfrm>
            <a:off x="3321141" y="3386649"/>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5" name="TextBox 84"/>
          <p:cNvSpPr txBox="1"/>
          <p:nvPr/>
        </p:nvSpPr>
        <p:spPr>
          <a:xfrm>
            <a:off x="4112288" y="3779032"/>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6" name="TextBox 85"/>
          <p:cNvSpPr txBox="1"/>
          <p:nvPr/>
        </p:nvSpPr>
        <p:spPr>
          <a:xfrm>
            <a:off x="3332869" y="3777358"/>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7" name="TextBox 86"/>
          <p:cNvSpPr txBox="1"/>
          <p:nvPr/>
        </p:nvSpPr>
        <p:spPr>
          <a:xfrm>
            <a:off x="3321141" y="4193718"/>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8" name="TextBox 87"/>
          <p:cNvSpPr txBox="1"/>
          <p:nvPr/>
        </p:nvSpPr>
        <p:spPr>
          <a:xfrm>
            <a:off x="5875715" y="3775213"/>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89" name="TextBox 88"/>
          <p:cNvSpPr txBox="1"/>
          <p:nvPr/>
        </p:nvSpPr>
        <p:spPr>
          <a:xfrm>
            <a:off x="4897164" y="4204791"/>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90" name="TextBox 89"/>
          <p:cNvSpPr txBox="1"/>
          <p:nvPr/>
        </p:nvSpPr>
        <p:spPr>
          <a:xfrm>
            <a:off x="4104582" y="4186967"/>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91" name="TextBox 90"/>
          <p:cNvSpPr txBox="1"/>
          <p:nvPr/>
        </p:nvSpPr>
        <p:spPr>
          <a:xfrm>
            <a:off x="4914991" y="2943357"/>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92" name="Rectangle 91"/>
          <p:cNvSpPr/>
          <p:nvPr/>
        </p:nvSpPr>
        <p:spPr>
          <a:xfrm>
            <a:off x="5024834" y="3775213"/>
            <a:ext cx="325730" cy="400110"/>
          </a:xfrm>
          <a:prstGeom prst="rect">
            <a:avLst/>
          </a:prstGeom>
        </p:spPr>
        <p:txBody>
          <a:bodyPr wrap="none">
            <a:spAutoFit/>
          </a:bodyPr>
          <a:lstStyle/>
          <a:p>
            <a:pPr algn="ctr"/>
            <a:r>
              <a:rPr lang="en-US" sz="2000" b="1" dirty="0">
                <a:solidFill>
                  <a:schemeClr val="accent6">
                    <a:lumMod val="50000"/>
                  </a:schemeClr>
                </a:solidFill>
              </a:rPr>
              <a:t>X</a:t>
            </a:r>
          </a:p>
        </p:txBody>
      </p:sp>
      <p:sp>
        <p:nvSpPr>
          <p:cNvPr id="46" name="TextBox 45"/>
          <p:cNvSpPr txBox="1"/>
          <p:nvPr/>
        </p:nvSpPr>
        <p:spPr>
          <a:xfrm>
            <a:off x="1879093" y="3378720"/>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47" name="TextBox 46"/>
          <p:cNvSpPr txBox="1"/>
          <p:nvPr/>
        </p:nvSpPr>
        <p:spPr>
          <a:xfrm>
            <a:off x="1868273" y="2943357"/>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
        <p:nvSpPr>
          <p:cNvPr id="51" name="TextBox 50"/>
          <p:cNvSpPr txBox="1"/>
          <p:nvPr/>
        </p:nvSpPr>
        <p:spPr>
          <a:xfrm>
            <a:off x="2606290" y="3389151"/>
            <a:ext cx="599352" cy="400110"/>
          </a:xfrm>
          <a:prstGeom prst="rect">
            <a:avLst/>
          </a:prstGeom>
          <a:noFill/>
          <a:ln>
            <a:noFill/>
          </a:ln>
        </p:spPr>
        <p:txBody>
          <a:bodyPr wrap="square" rtlCol="0">
            <a:spAutoFit/>
          </a:bodyPr>
          <a:lstStyle/>
          <a:p>
            <a:pPr algn="ctr"/>
            <a:r>
              <a:rPr lang="en-US" sz="2000" b="1" dirty="0">
                <a:solidFill>
                  <a:schemeClr val="accent6">
                    <a:lumMod val="50000"/>
                  </a:schemeClr>
                </a:solidFill>
              </a:rPr>
              <a:t>X</a:t>
            </a:r>
          </a:p>
        </p:txBody>
      </p:sp>
    </p:spTree>
    <p:extLst>
      <p:ext uri="{BB962C8B-B14F-4D97-AF65-F5344CB8AC3E}">
        <p14:creationId xmlns:p14="http://schemas.microsoft.com/office/powerpoint/2010/main" val="259925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7085</TotalTime>
  <Words>1407</Words>
  <Application>Microsoft Office PowerPoint</Application>
  <PresentationFormat>On-screen Show (4:3)</PresentationFormat>
  <Paragraphs>268</Paragraphs>
  <Slides>17</Slides>
  <Notes>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DIN-Medium</vt:lpstr>
      <vt:lpstr>Gotham</vt:lpstr>
      <vt:lpstr>Helvetica</vt:lpstr>
      <vt:lpstr>Helvetica 55 Roman</vt:lpstr>
      <vt:lpstr>Times New Roman</vt:lpstr>
      <vt:lpstr>Wingdings</vt:lpstr>
      <vt:lpstr>Office Theme</vt:lpstr>
      <vt:lpstr> </vt:lpstr>
      <vt:lpstr>PowerPoint Presentation</vt:lpstr>
      <vt:lpstr>The State of Modern FM</vt:lpstr>
      <vt:lpstr>PowerPoint Presentation</vt:lpstr>
      <vt:lpstr>PowerPoint Presentation</vt:lpstr>
      <vt:lpstr>The Future of FM</vt:lpstr>
      <vt:lpstr>PowerPoint Presentation</vt:lpstr>
      <vt:lpstr>PowerPoint Presentation</vt:lpstr>
      <vt:lpstr>PowerPoint Presentation</vt:lpstr>
      <vt:lpstr>PowerPoint Presentation</vt:lpstr>
      <vt:lpstr>FM Base (Mean) Salaries $</vt:lpstr>
      <vt:lpstr>Fortune 10 FM/CRE Organization Chart</vt:lpstr>
      <vt:lpstr>PowerPoint Presentation</vt:lpstr>
      <vt:lpstr>FM/CRE Career Market</vt:lpstr>
      <vt:lpstr>Leadership Characteristics</vt:lpstr>
      <vt:lpstr>PowerPoint Presentation</vt:lpstr>
      <vt:lpstr>PowerPoint Presentation</vt:lpstr>
    </vt:vector>
  </TitlesOfParts>
  <Company>AT&amp;T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more information: http://foundation.ifma.org/global-workforce-initiative Amber Stewart – a.stewart@westernhealth.com  or John Carrillo – jc1782@att.com</dc:title>
  <dc:creator>John Carrillo</dc:creator>
  <cp:lastModifiedBy>Corey Lee Wilson</cp:lastModifiedBy>
  <cp:revision>65</cp:revision>
  <dcterms:created xsi:type="dcterms:W3CDTF">2016-04-06T21:28:08Z</dcterms:created>
  <dcterms:modified xsi:type="dcterms:W3CDTF">2018-12-13T19:09:01Z</dcterms:modified>
</cp:coreProperties>
</file>